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48" r:id="rId1"/>
  </p:sldMasterIdLst>
  <p:sldIdLst>
    <p:sldId id="256" r:id="rId2"/>
    <p:sldId id="257" r:id="rId3"/>
    <p:sldId id="258" r:id="rId4"/>
    <p:sldId id="260" r:id="rId5"/>
    <p:sldId id="261" r:id="rId6"/>
    <p:sldId id="262" r:id="rId7"/>
    <p:sldId id="263" r:id="rId8"/>
    <p:sldId id="264" r:id="rId9"/>
    <p:sldId id="265" r:id="rId10"/>
    <p:sldId id="266" r:id="rId11"/>
    <p:sldId id="267" r:id="rId12"/>
    <p:sldId id="268" r:id="rId13"/>
    <p:sldId id="269" r:id="rId14"/>
    <p:sldId id="270" r:id="rId15"/>
    <p:sldId id="271" r:id="rId16"/>
    <p:sldId id="276" r:id="rId17"/>
    <p:sldId id="272" r:id="rId18"/>
    <p:sldId id="273" r:id="rId19"/>
    <p:sldId id="274" r:id="rId20"/>
    <p:sldId id="275" r:id="rId21"/>
    <p:sldId id="277" r:id="rId22"/>
    <p:sldId id="278" r:id="rId23"/>
    <p:sldId id="279" r:id="rId24"/>
    <p:sldId id="280" r:id="rId25"/>
    <p:sldId id="281" r:id="rId26"/>
    <p:sldId id="282" r:id="rId27"/>
    <p:sldId id="259" r:id="rId28"/>
  </p:sldIdLst>
  <p:sldSz cx="9144000" cy="5143500" type="screen16x9"/>
  <p:notesSz cx="9144000" cy="5143500"/>
  <p:defaultTextStyle>
    <a:defPPr>
      <a:defRPr lang="ru-RU"/>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showGuides="1">
      <p:cViewPr varScale="1">
        <p:scale>
          <a:sx n="142" d="100"/>
          <a:sy n="142" d="100"/>
        </p:scale>
        <p:origin x="-660" y="-96"/>
      </p:cViewPr>
      <p:guideLst>
        <p:guide orient="horz" pos="162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preserve="1" userDrawn="1">
  <p:cSld name="Титульный слайд">
    <p:bg>
      <p:bgPr>
        <a:blipFill>
          <a:blip r:embed="rId2" cstate="print">
            <a:lum/>
          </a:blip>
          <a:stretch/>
        </a:blipFill>
        <a:effectLst/>
      </p:bgPr>
    </p:bg>
    <p:spTree>
      <p:nvGrpSpPr>
        <p:cNvPr id="1" name=""/>
        <p:cNvGrpSpPr/>
        <p:nvPr/>
      </p:nvGrpSpPr>
      <p:grpSpPr bwMode="auto">
        <a:xfrm>
          <a:off x="0" y="0"/>
          <a:ext cx="0" cy="0"/>
          <a:chOff x="0" y="0"/>
          <a:chExt cx="0" cy="0"/>
        </a:xfrm>
      </p:grpSpPr>
      <p:sp>
        <p:nvSpPr>
          <p:cNvPr id="2" name="Заголовок 1"/>
          <p:cNvSpPr>
            <a:spLocks noGrp="1"/>
          </p:cNvSpPr>
          <p:nvPr>
            <p:ph type="ctrTitle" hasCustomPrompt="1"/>
          </p:nvPr>
        </p:nvSpPr>
        <p:spPr bwMode="auto">
          <a:xfrm>
            <a:off x="705798" y="1725931"/>
            <a:ext cx="6015042" cy="771524"/>
          </a:xfrm>
        </p:spPr>
        <p:txBody>
          <a:bodyPr anchor="t">
            <a:noAutofit/>
          </a:bodyPr>
          <a:lstStyle>
            <a:lvl1pPr algn="l">
              <a:defRPr sz="2400">
                <a:solidFill>
                  <a:schemeClr val="tx1"/>
                </a:solidFill>
              </a:defRPr>
            </a:lvl1pPr>
          </a:lstStyle>
          <a:p>
            <a:pPr>
              <a:defRPr/>
            </a:pPr>
            <a:r>
              <a:rPr lang="ru-RU"/>
              <a:t>ПРИМЕР ЗАГОЛОВКА </a:t>
            </a:r>
            <a:r>
              <a:rPr lang="en-US"/>
              <a:t>SED UT</a:t>
            </a:r>
            <a:br>
              <a:rPr lang="en-US"/>
            </a:br>
            <a:r>
              <a:rPr lang="en-US"/>
              <a:t>UNDE OMNIS ISTE NATUS ERROR SIT</a:t>
            </a:r>
            <a:br>
              <a:rPr lang="en-US"/>
            </a:br>
            <a:r>
              <a:rPr lang="en-US"/>
              <a:t>VOLUPTATEM ACCUSANTIUM</a:t>
            </a:r>
            <a:endParaRPr lang="ru-RU"/>
          </a:p>
        </p:txBody>
      </p:sp>
      <p:sp>
        <p:nvSpPr>
          <p:cNvPr id="26" name="Текст 25"/>
          <p:cNvSpPr>
            <a:spLocks noGrp="1"/>
          </p:cNvSpPr>
          <p:nvPr>
            <p:ph type="body" sz="quarter" idx="10" hasCustomPrompt="1"/>
          </p:nvPr>
        </p:nvSpPr>
        <p:spPr bwMode="auto">
          <a:xfrm>
            <a:off x="5803900" y="4379119"/>
            <a:ext cx="2395220" cy="302419"/>
          </a:xfrm>
        </p:spPr>
        <p:txBody>
          <a:bodyPr>
            <a:normAutofit/>
          </a:bodyPr>
          <a:lstStyle>
            <a:lvl1pPr marL="0" indent="0">
              <a:buNone/>
              <a:defRPr sz="1200"/>
            </a:lvl1pPr>
          </a:lstStyle>
          <a:p>
            <a:pPr lvl="0">
              <a:defRPr/>
            </a:pPr>
            <a:r>
              <a:rPr lang="ru-RU"/>
              <a:t>Подготовил: Иванов И. И.</a:t>
            </a:r>
          </a:p>
        </p:txBody>
      </p:sp>
      <p:sp>
        <p:nvSpPr>
          <p:cNvPr id="3" name="Прямоугольник 2"/>
          <p:cNvSpPr/>
          <p:nvPr userDrawn="1"/>
        </p:nvSpPr>
        <p:spPr bwMode="auto">
          <a:xfrm>
            <a:off x="740864" y="540631"/>
            <a:ext cx="667445" cy="70081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ru-RU"/>
          </a:p>
        </p:txBody>
      </p:sp>
      <p:pic>
        <p:nvPicPr>
          <p:cNvPr id="6" name="Рисунок 5"/>
          <p:cNvPicPr/>
          <p:nvPr userDrawn="1"/>
        </p:nvPicPr>
        <p:blipFill>
          <a:blip r:embed="rId3" cstate="print"/>
          <a:stretch/>
        </p:blipFill>
        <p:spPr bwMode="auto">
          <a:xfrm>
            <a:off x="701428" y="290945"/>
            <a:ext cx="720000" cy="90000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showMasterPhAnim="0" preserve="1" userDrawn="1">
  <p:cSld name="1_Титульный слайд">
    <p:bg>
      <p:bgPr>
        <a:blipFill>
          <a:blip r:embed="rId2" cstate="print">
            <a:lum/>
          </a:blip>
          <a:stretch/>
        </a:blipFill>
        <a:effectLst/>
      </p:bgPr>
    </p:bg>
    <p:spTree>
      <p:nvGrpSpPr>
        <p:cNvPr id="1" name=""/>
        <p:cNvGrpSpPr/>
        <p:nvPr/>
      </p:nvGrpSpPr>
      <p:grpSpPr bwMode="auto">
        <a:xfrm>
          <a:off x="0" y="0"/>
          <a:ext cx="0" cy="0"/>
          <a:chOff x="0" y="0"/>
          <a:chExt cx="0" cy="0"/>
        </a:xfrm>
      </p:grpSpPr>
      <p:sp>
        <p:nvSpPr>
          <p:cNvPr id="2" name="Заголовок 1"/>
          <p:cNvSpPr>
            <a:spLocks noGrp="1"/>
          </p:cNvSpPr>
          <p:nvPr>
            <p:ph type="ctrTitle" hasCustomPrompt="1"/>
          </p:nvPr>
        </p:nvSpPr>
        <p:spPr bwMode="auto">
          <a:xfrm>
            <a:off x="705798" y="1783081"/>
            <a:ext cx="6015042" cy="411480"/>
          </a:xfrm>
        </p:spPr>
        <p:txBody>
          <a:bodyPr anchor="t">
            <a:noAutofit/>
          </a:bodyPr>
          <a:lstStyle>
            <a:lvl1pPr algn="l">
              <a:defRPr sz="2400">
                <a:solidFill>
                  <a:schemeClr val="tx1"/>
                </a:solidFill>
              </a:defRPr>
            </a:lvl1pPr>
          </a:lstStyle>
          <a:p>
            <a:pPr>
              <a:defRPr/>
            </a:pPr>
            <a:r>
              <a:rPr lang="ru-RU"/>
              <a:t>ПРИМЕР ЗАГОЛОВКА</a:t>
            </a:r>
          </a:p>
        </p:txBody>
      </p:sp>
      <p:sp>
        <p:nvSpPr>
          <p:cNvPr id="3" name="Подзаголовок 2"/>
          <p:cNvSpPr>
            <a:spLocks noGrp="1"/>
          </p:cNvSpPr>
          <p:nvPr>
            <p:ph type="subTitle" idx="1" hasCustomPrompt="1"/>
          </p:nvPr>
        </p:nvSpPr>
        <p:spPr bwMode="auto">
          <a:xfrm>
            <a:off x="705798" y="2535315"/>
            <a:ext cx="6015042" cy="868680"/>
          </a:xfrm>
        </p:spPr>
        <p:txBody>
          <a:bodyPr>
            <a:no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en-US"/>
              <a:t>LOREM IPSUM HAS BEEN THE INDUSTRY'S STANDARD DUMMY TEXT EVER SINCE THE 1500S, WHEN AN UNKNOWN PRINTER TOOK A GALLEY OF</a:t>
            </a:r>
            <a:endParaRPr/>
          </a:p>
        </p:txBody>
      </p:sp>
      <p:sp>
        <p:nvSpPr>
          <p:cNvPr id="26" name="Текст 25"/>
          <p:cNvSpPr>
            <a:spLocks noGrp="1"/>
          </p:cNvSpPr>
          <p:nvPr>
            <p:ph type="body" sz="quarter" idx="10" hasCustomPrompt="1"/>
          </p:nvPr>
        </p:nvSpPr>
        <p:spPr bwMode="auto">
          <a:xfrm>
            <a:off x="705798" y="4379119"/>
            <a:ext cx="2395220" cy="302419"/>
          </a:xfrm>
        </p:spPr>
        <p:txBody>
          <a:bodyPr>
            <a:normAutofit/>
          </a:bodyPr>
          <a:lstStyle>
            <a:lvl1pPr marL="0" indent="0">
              <a:buNone/>
              <a:defRPr sz="1200"/>
            </a:lvl1pPr>
          </a:lstStyle>
          <a:p>
            <a:pPr lvl="0">
              <a:defRPr/>
            </a:pPr>
            <a:r>
              <a:rPr lang="ru-RU"/>
              <a:t>Подготовил: Иванов И. И.</a:t>
            </a:r>
          </a:p>
        </p:txBody>
      </p:sp>
      <p:sp>
        <p:nvSpPr>
          <p:cNvPr id="4" name="Прямоугольник 3"/>
          <p:cNvSpPr/>
          <p:nvPr userDrawn="1"/>
        </p:nvSpPr>
        <p:spPr bwMode="auto">
          <a:xfrm>
            <a:off x="711926" y="535577"/>
            <a:ext cx="724988" cy="7184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ru-RU"/>
          </a:p>
        </p:txBody>
      </p:sp>
      <p:pic>
        <p:nvPicPr>
          <p:cNvPr id="8" name="Рисунок 7"/>
          <p:cNvPicPr/>
          <p:nvPr userDrawn="1"/>
        </p:nvPicPr>
        <p:blipFill>
          <a:blip r:embed="rId3" cstate="print"/>
          <a:stretch/>
        </p:blipFill>
        <p:spPr bwMode="auto">
          <a:xfrm>
            <a:off x="701428" y="290945"/>
            <a:ext cx="720000" cy="90000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type="title" preserve="1" userDrawn="1">
  <p:cSld name="2_Титульный слайд">
    <p:bg>
      <p:bgPr>
        <a:blipFill>
          <a:blip r:embed="rId2" cstate="print">
            <a:lum/>
          </a:blip>
          <a:stretch/>
        </a:blipFill>
        <a:effectLst/>
      </p:bgPr>
    </p:bg>
    <p:spTree>
      <p:nvGrpSpPr>
        <p:cNvPr id="1" name=""/>
        <p:cNvGrpSpPr/>
        <p:nvPr/>
      </p:nvGrpSpPr>
      <p:grpSpPr bwMode="auto">
        <a:xfrm>
          <a:off x="0" y="0"/>
          <a:ext cx="0" cy="0"/>
          <a:chOff x="0" y="0"/>
          <a:chExt cx="0" cy="0"/>
        </a:xfrm>
      </p:grpSpPr>
      <p:sp>
        <p:nvSpPr>
          <p:cNvPr id="2" name="Заголовок 1"/>
          <p:cNvSpPr>
            <a:spLocks noGrp="1"/>
          </p:cNvSpPr>
          <p:nvPr>
            <p:ph type="ctrTitle"/>
          </p:nvPr>
        </p:nvSpPr>
        <p:spPr bwMode="auto">
          <a:xfrm>
            <a:off x="480063" y="317183"/>
            <a:ext cx="8214359" cy="434340"/>
          </a:xfrm>
        </p:spPr>
        <p:txBody>
          <a:bodyPr anchor="t">
            <a:normAutofit/>
          </a:bodyPr>
          <a:lstStyle>
            <a:lvl1pPr algn="l">
              <a:defRPr sz="2400">
                <a:solidFill>
                  <a:schemeClr val="tx1"/>
                </a:solidFill>
              </a:defRPr>
            </a:lvl1pPr>
          </a:lstStyle>
          <a:p>
            <a:pPr>
              <a:defRPr/>
            </a:pPr>
            <a:r>
              <a:rPr lang="ru-RU"/>
              <a:t>Образец заголовка</a:t>
            </a:r>
          </a:p>
        </p:txBody>
      </p:sp>
      <p:sp>
        <p:nvSpPr>
          <p:cNvPr id="3" name="Подзаголовок 2"/>
          <p:cNvSpPr>
            <a:spLocks noGrp="1"/>
          </p:cNvSpPr>
          <p:nvPr>
            <p:ph type="subTitle" idx="1" hasCustomPrompt="1"/>
          </p:nvPr>
        </p:nvSpPr>
        <p:spPr bwMode="auto">
          <a:xfrm>
            <a:off x="480060" y="768668"/>
            <a:ext cx="8214360" cy="3950493"/>
          </a:xfrm>
        </p:spPr>
        <p:txBody>
          <a:bodyPr>
            <a:noAutofit/>
          </a:bodyPr>
          <a:lstStyle>
            <a:lvl1pPr marL="0" marR="0" indent="0" algn="l" defTabSz="914400">
              <a:lnSpc>
                <a:spcPct val="90000"/>
              </a:lnSpc>
              <a:spcBef>
                <a:spcPts val="1000"/>
              </a:spcBef>
              <a:spcAft>
                <a:spcPts val="0"/>
              </a:spcAft>
              <a:buClrTx/>
              <a:buSzTx/>
              <a:buFont typeface="Aria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ru-RU"/>
              <a:t>Пример текстового наполнения. </a:t>
            </a:r>
            <a:r>
              <a:rPr lang="en-US"/>
              <a:t>Sed ut perspiciatis unde omnis iste natus error sit voluptatem accusantium doloremque laudantium, totam rem aperiam, eaque ipsa quae ab illo inventore veritatis et quasi architecto beatae vitae dicta sunt explicaboamet, consectetur, adipisci velit, sed quia non numquam eius modi tempora incidunt ut labore et dolore magnam aliquam quaerat voluptatem. laboriosam, nisi ut aliquid ex ea commodi consequatur? Quis autem vel eum iure reprehenderit qui in ea voluptate velit esse quam nihil molestiae consequatur, vel illum qui dolorem eum fugiat quo voluptas nulla pariatur?</a:t>
            </a:r>
            <a:endParaRPr/>
          </a:p>
          <a:p>
            <a:pPr>
              <a:defRPr/>
            </a:pPr>
            <a:r>
              <a:rPr lang="en-US"/>
              <a:t>Ut enim ad minima veniam, quis nostrum exercitationem ullam corporis suscipit laboriosam, nisi ut aliquid ex ea commodi consequatur? Quis autem vel eum iure reprehenderit qui in ea voluptate velit esse quam nihil molestiae consequatur, vel illum</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type="title" preserve="1" userDrawn="1">
  <p:cSld name="5_Титульный слайд">
    <p:bg>
      <p:bgPr>
        <a:blipFill>
          <a:blip r:embed="rId2" cstate="print">
            <a:lum/>
          </a:blip>
          <a:stretch/>
        </a:blipFill>
        <a:effectLst/>
      </p:bgPr>
    </p:bg>
    <p:spTree>
      <p:nvGrpSpPr>
        <p:cNvPr id="1" name=""/>
        <p:cNvGrpSpPr/>
        <p:nvPr/>
      </p:nvGrpSpPr>
      <p:grpSpPr bwMode="auto">
        <a:xfrm>
          <a:off x="0" y="0"/>
          <a:ext cx="0" cy="0"/>
          <a:chOff x="0" y="0"/>
          <a:chExt cx="0" cy="0"/>
        </a:xfrm>
      </p:grpSpPr>
      <p:sp>
        <p:nvSpPr>
          <p:cNvPr id="2" name="Заголовок 1"/>
          <p:cNvSpPr>
            <a:spLocks noGrp="1"/>
          </p:cNvSpPr>
          <p:nvPr>
            <p:ph type="ctrTitle"/>
          </p:nvPr>
        </p:nvSpPr>
        <p:spPr bwMode="auto">
          <a:xfrm>
            <a:off x="480063" y="317183"/>
            <a:ext cx="8214359" cy="434340"/>
          </a:xfrm>
        </p:spPr>
        <p:txBody>
          <a:bodyPr anchor="t">
            <a:normAutofit/>
          </a:bodyPr>
          <a:lstStyle>
            <a:lvl1pPr algn="l">
              <a:defRPr sz="2400">
                <a:solidFill>
                  <a:schemeClr val="tx1"/>
                </a:solidFill>
              </a:defRPr>
            </a:lvl1pPr>
          </a:lstStyle>
          <a:p>
            <a:pPr>
              <a:defRPr/>
            </a:pPr>
            <a:r>
              <a:rPr lang="ru-RU"/>
              <a:t>Образец заголовка</a:t>
            </a:r>
          </a:p>
        </p:txBody>
      </p:sp>
      <p:sp>
        <p:nvSpPr>
          <p:cNvPr id="3" name="Подзаголовок 2"/>
          <p:cNvSpPr>
            <a:spLocks noGrp="1"/>
          </p:cNvSpPr>
          <p:nvPr>
            <p:ph type="subTitle" idx="1" hasCustomPrompt="1"/>
          </p:nvPr>
        </p:nvSpPr>
        <p:spPr bwMode="auto">
          <a:xfrm>
            <a:off x="480060" y="768668"/>
            <a:ext cx="8214360" cy="3950493"/>
          </a:xfrm>
        </p:spPr>
        <p:txBody>
          <a:bodyPr>
            <a:noAutofit/>
          </a:bodyPr>
          <a:lstStyle>
            <a:lvl1pPr marL="0" marR="0" indent="0" algn="l" defTabSz="914400">
              <a:lnSpc>
                <a:spcPct val="90000"/>
              </a:lnSpc>
              <a:spcBef>
                <a:spcPts val="1000"/>
              </a:spcBef>
              <a:spcAft>
                <a:spcPts val="0"/>
              </a:spcAft>
              <a:buClrTx/>
              <a:buSzTx/>
              <a:buFont typeface="Aria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ru-RU"/>
              <a:t>Пример текстового наполнения. </a:t>
            </a:r>
            <a:r>
              <a:rPr lang="en-US"/>
              <a:t>Sed ut perspiciatis unde omnis iste natus error sit voluptatem accusantium doloremque laudantium, totam rem aperiam, eaque ipsa quae ab illo inventore veritatis et quasi architecto beatae vitae dicta sunt explicaboamet, consectetur, adipisci velit, sed quia non numquam eius modi tempora incidunt ut labore et dolore magnam aliquam quaerat voluptatem. laboriosam, nisi ut aliquid ex ea commodi consequatur? Quis autem vel eum iure reprehenderit qui in ea voluptate velit esse quam nihil molestiae consequatur, vel illum qui dolorem eum fugiat quo voluptas nulla pariatur?</a:t>
            </a:r>
            <a:endParaRPr/>
          </a:p>
          <a:p>
            <a:pPr>
              <a:defRPr/>
            </a:pPr>
            <a:r>
              <a:rPr lang="en-US"/>
              <a:t>Ut enim ad minima veniam, quis nostrum exercitationem ullam corporis suscipit laboriosam, nisi ut aliquid ex ea commodi consequatur? Quis autem vel eum iure reprehenderit qui in ea voluptate velit esse quam nihil molestiae consequatur, vel illum</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preserve="1" userDrawn="1">
  <p:cSld name="3_Титульный слайд">
    <p:bg>
      <p:bgPr>
        <a:blipFill>
          <a:blip r:embed="rId2" cstate="print">
            <a:lum/>
          </a:blip>
          <a:stretch/>
        </a:blipFill>
        <a:effectLst/>
      </p:bgPr>
    </p:bg>
    <p:spTree>
      <p:nvGrpSpPr>
        <p:cNvPr id="1" name=""/>
        <p:cNvGrpSpPr/>
        <p:nvPr/>
      </p:nvGrpSpPr>
      <p:grpSpPr bwMode="auto">
        <a:xfrm>
          <a:off x="0" y="0"/>
          <a:ext cx="0" cy="0"/>
          <a:chOff x="0" y="0"/>
          <a:chExt cx="0" cy="0"/>
        </a:xfrm>
      </p:grpSpPr>
      <p:sp>
        <p:nvSpPr>
          <p:cNvPr id="4" name="Заголовок 1"/>
          <p:cNvSpPr>
            <a:spLocks noGrp="1"/>
          </p:cNvSpPr>
          <p:nvPr>
            <p:ph type="ctrTitle"/>
          </p:nvPr>
        </p:nvSpPr>
        <p:spPr bwMode="auto">
          <a:xfrm>
            <a:off x="1018903" y="317183"/>
            <a:ext cx="7360920" cy="434340"/>
          </a:xfrm>
        </p:spPr>
        <p:txBody>
          <a:bodyPr anchor="t">
            <a:normAutofit/>
          </a:bodyPr>
          <a:lstStyle>
            <a:lvl1pPr algn="l">
              <a:defRPr sz="2400">
                <a:solidFill>
                  <a:schemeClr val="tx1"/>
                </a:solidFill>
              </a:defRPr>
            </a:lvl1pPr>
          </a:lstStyle>
          <a:p>
            <a:pPr>
              <a:defRPr/>
            </a:pPr>
            <a:r>
              <a:rPr lang="ru-RU"/>
              <a:t>Образец заголовка</a:t>
            </a:r>
          </a:p>
        </p:txBody>
      </p:sp>
      <p:sp>
        <p:nvSpPr>
          <p:cNvPr id="5" name="Подзаголовок 2"/>
          <p:cNvSpPr>
            <a:spLocks noGrp="1"/>
          </p:cNvSpPr>
          <p:nvPr>
            <p:ph type="subTitle" idx="1" hasCustomPrompt="1"/>
          </p:nvPr>
        </p:nvSpPr>
        <p:spPr bwMode="auto">
          <a:xfrm>
            <a:off x="480060" y="768668"/>
            <a:ext cx="8214360" cy="3950493"/>
          </a:xfrm>
        </p:spPr>
        <p:txBody>
          <a:bodyPr>
            <a:noAutofit/>
          </a:bodyPr>
          <a:lstStyle>
            <a:lvl1pPr marL="0" marR="0" indent="0" algn="l" defTabSz="914400">
              <a:lnSpc>
                <a:spcPct val="90000"/>
              </a:lnSpc>
              <a:spcBef>
                <a:spcPts val="1000"/>
              </a:spcBef>
              <a:spcAft>
                <a:spcPts val="0"/>
              </a:spcAft>
              <a:buClrTx/>
              <a:buSzTx/>
              <a:buFont typeface="Aria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ru-RU"/>
              <a:t>Пример текстового наполнения. </a:t>
            </a:r>
            <a:r>
              <a:rPr lang="en-US"/>
              <a:t>Sed ut perspiciatis unde omnis iste natus error sit voluptatem accusantium doloremque laudantium, totam rem aperiam, eaque ipsa quae ab illo inventore veritatis et quasi architecto beatae vitae dicta sunt explicaboamet, consectetur, adipisci velit, sed quia non numquam eius modi tempora incidunt ut labore et dolore magnam aliquam quaerat voluptatem. laboriosam, nisi ut aliquid ex ea commodi consequatur? Quis autem vel eum iure reprehenderit qui in ea voluptate velit esse quam nihil molestiae consequatur, vel illum qui dolorem eum fugiat quo voluptas nulla pariatur?</a:t>
            </a:r>
            <a:endParaRPr/>
          </a:p>
          <a:p>
            <a:pPr>
              <a:defRPr/>
            </a:pPr>
            <a:r>
              <a:rPr lang="en-US"/>
              <a:t>Neque porro quisquam est, qui dolorem ipsum quia dolor sit amet, consectetur, adipisci velit, sed quia non numquam eius modi tempora incidunt ut labore et dolore magnam aliquam quaerat voluptatem. Ut enim ad minima veniam, quis nostrum exercitationem ullam corporis suscipit laboriosam, nisi ut aliquid ex ea commodi consequatur? Quis autem vel eum iure reprehenderit qui in ea voluptate velit esse quam nihil molestiae consequatur, vel illum qui dolorem eum fugiat quo voluptas nulla pariatur</a:t>
            </a:r>
          </a:p>
          <a:p>
            <a:pPr>
              <a:defRPr/>
            </a:pPr>
            <a:r>
              <a:rPr lang="en-US"/>
              <a:t>Ut enim ad minima veniam, quis nostrum exercitationem ullam corporis suscipit laboriosam, nisi ut aliquid ex ea commodi consequatur? Quis autem vel eum iure reprehenderit qui in ea voluptate velit esse quam nihil molestiae consequatur, vel illum</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preserve="1" userDrawn="1">
  <p:cSld name="6_Титульный слайд">
    <p:bg>
      <p:bgPr>
        <a:blipFill>
          <a:blip r:embed="rId2" cstate="print">
            <a:lum/>
          </a:blip>
          <a:stretch/>
        </a:blipFill>
        <a:effectLst/>
      </p:bgPr>
    </p:bg>
    <p:spTree>
      <p:nvGrpSpPr>
        <p:cNvPr id="1" name=""/>
        <p:cNvGrpSpPr/>
        <p:nvPr/>
      </p:nvGrpSpPr>
      <p:grpSpPr bwMode="auto">
        <a:xfrm>
          <a:off x="0" y="0"/>
          <a:ext cx="0" cy="0"/>
          <a:chOff x="0" y="0"/>
          <a:chExt cx="0" cy="0"/>
        </a:xfrm>
      </p:grpSpPr>
      <p:sp>
        <p:nvSpPr>
          <p:cNvPr id="4" name="Заголовок 1"/>
          <p:cNvSpPr>
            <a:spLocks noGrp="1"/>
          </p:cNvSpPr>
          <p:nvPr>
            <p:ph type="ctrTitle"/>
          </p:nvPr>
        </p:nvSpPr>
        <p:spPr bwMode="auto">
          <a:xfrm>
            <a:off x="496389" y="317183"/>
            <a:ext cx="7883435" cy="434340"/>
          </a:xfrm>
        </p:spPr>
        <p:txBody>
          <a:bodyPr anchor="t">
            <a:normAutofit/>
          </a:bodyPr>
          <a:lstStyle>
            <a:lvl1pPr algn="l">
              <a:defRPr sz="2400">
                <a:solidFill>
                  <a:schemeClr val="tx1"/>
                </a:solidFill>
              </a:defRPr>
            </a:lvl1pPr>
          </a:lstStyle>
          <a:p>
            <a:pPr>
              <a:defRPr/>
            </a:pPr>
            <a:r>
              <a:rPr lang="ru-RU"/>
              <a:t>Образец заголовка</a:t>
            </a:r>
          </a:p>
        </p:txBody>
      </p:sp>
      <p:sp>
        <p:nvSpPr>
          <p:cNvPr id="5" name="Подзаголовок 2"/>
          <p:cNvSpPr>
            <a:spLocks noGrp="1"/>
          </p:cNvSpPr>
          <p:nvPr>
            <p:ph type="subTitle" idx="1" hasCustomPrompt="1"/>
          </p:nvPr>
        </p:nvSpPr>
        <p:spPr bwMode="auto">
          <a:xfrm>
            <a:off x="480060" y="768668"/>
            <a:ext cx="8214360" cy="3950493"/>
          </a:xfrm>
        </p:spPr>
        <p:txBody>
          <a:bodyPr>
            <a:noAutofit/>
          </a:bodyPr>
          <a:lstStyle>
            <a:lvl1pPr marL="0" marR="0" indent="0" algn="l" defTabSz="914400">
              <a:lnSpc>
                <a:spcPct val="90000"/>
              </a:lnSpc>
              <a:spcBef>
                <a:spcPts val="1000"/>
              </a:spcBef>
              <a:spcAft>
                <a:spcPts val="0"/>
              </a:spcAft>
              <a:buClrTx/>
              <a:buSzTx/>
              <a:buFont typeface="Aria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ru-RU"/>
              <a:t>Пример текстового наполнения. </a:t>
            </a:r>
            <a:r>
              <a:rPr lang="en-US"/>
              <a:t>Sed ut perspiciatis unde omnis iste natus error sit voluptatem accusantium doloremque laudantium, totam rem aperiam, eaque ipsa quae ab illo inventore veritatis et quasi architecto beatae vitae dicta sunt explicaboamet, consectetur, adipisci velit, sed quia non numquam eius modi tempora incidunt ut labore et dolore magnam aliquam quaerat voluptatem. laboriosam, nisi ut aliquid ex ea commodi consequatur? Quis autem vel eum iure reprehenderit qui in ea voluptate velit esse quam nihil molestiae consequatur, vel illum qui dolorem eum fugiat quo voluptas nulla pariatur?</a:t>
            </a:r>
            <a:endParaRPr/>
          </a:p>
          <a:p>
            <a:pPr>
              <a:defRPr/>
            </a:pPr>
            <a:r>
              <a:rPr lang="en-US"/>
              <a:t>Ut enim ad minima veniam, quis nostrum exercitationem ullam corporis suscipit laboriosam, nisi ut aliquid ex ea commodi consequatur? Quis autem vel eum iure reprehenderit qui in ea voluptate velit esse quam nihil molestiae consequatur, vel illum</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preserve="1" userDrawn="1">
  <p:cSld name="7_Титульный слайд">
    <p:bg>
      <p:bgPr>
        <a:blipFill>
          <a:blip r:embed="rId2" cstate="print">
            <a:lum/>
          </a:blip>
          <a:stretch/>
        </a:blipFill>
        <a:effectLst/>
      </p:bgPr>
    </p:bg>
    <p:spTree>
      <p:nvGrpSpPr>
        <p:cNvPr id="1" name=""/>
        <p:cNvGrpSpPr/>
        <p:nvPr/>
      </p:nvGrpSpPr>
      <p:grpSpPr bwMode="auto">
        <a:xfrm>
          <a:off x="0" y="0"/>
          <a:ext cx="0" cy="0"/>
          <a:chOff x="0" y="0"/>
          <a:chExt cx="0" cy="0"/>
        </a:xfrm>
      </p:grpSpPr>
      <p:sp>
        <p:nvSpPr>
          <p:cNvPr id="4" name="Заголовок 1"/>
          <p:cNvSpPr>
            <a:spLocks noGrp="1"/>
          </p:cNvSpPr>
          <p:nvPr>
            <p:ph type="ctrTitle"/>
          </p:nvPr>
        </p:nvSpPr>
        <p:spPr bwMode="auto">
          <a:xfrm>
            <a:off x="496389" y="317183"/>
            <a:ext cx="7883435" cy="434340"/>
          </a:xfrm>
        </p:spPr>
        <p:txBody>
          <a:bodyPr anchor="t">
            <a:normAutofit/>
          </a:bodyPr>
          <a:lstStyle>
            <a:lvl1pPr algn="l">
              <a:defRPr sz="2400">
                <a:solidFill>
                  <a:schemeClr val="tx1"/>
                </a:solidFill>
              </a:defRPr>
            </a:lvl1pPr>
          </a:lstStyle>
          <a:p>
            <a:pPr>
              <a:defRPr/>
            </a:pPr>
            <a:r>
              <a:rPr lang="ru-RU"/>
              <a:t>Образец заголовка</a:t>
            </a:r>
          </a:p>
        </p:txBody>
      </p:sp>
      <p:sp>
        <p:nvSpPr>
          <p:cNvPr id="5" name="Подзаголовок 2"/>
          <p:cNvSpPr>
            <a:spLocks noGrp="1"/>
          </p:cNvSpPr>
          <p:nvPr>
            <p:ph type="subTitle" idx="1" hasCustomPrompt="1"/>
          </p:nvPr>
        </p:nvSpPr>
        <p:spPr bwMode="auto">
          <a:xfrm>
            <a:off x="480060" y="768668"/>
            <a:ext cx="8214360" cy="3950493"/>
          </a:xfrm>
        </p:spPr>
        <p:txBody>
          <a:bodyPr>
            <a:noAutofit/>
          </a:bodyPr>
          <a:lstStyle>
            <a:lvl1pPr marL="0" marR="0" indent="0" algn="l" defTabSz="914400">
              <a:lnSpc>
                <a:spcPct val="90000"/>
              </a:lnSpc>
              <a:spcBef>
                <a:spcPts val="1000"/>
              </a:spcBef>
              <a:spcAft>
                <a:spcPts val="0"/>
              </a:spcAft>
              <a:buClrTx/>
              <a:buSzTx/>
              <a:buFont typeface="Aria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ru-RU"/>
              <a:t>Пример текстового наполнения. </a:t>
            </a:r>
            <a:r>
              <a:rPr lang="en-US"/>
              <a:t>Sed ut perspiciatis unde omnis iste natus error sit voluptatem accusantium doloremque laudantium, totam rem aperiam, eaque ipsa quae ab illo inventore veritatis et quasi architecto beatae vitae dicta sunt explicaboamet, consectetur, adipisci velit, sed quia non numquam eius modi tempora incidunt ut labore et dolore magnam aliquam quaerat voluptatem. laboriosam, nisi ut aliquid ex ea commodi consequatur? Quis autem vel eum iure reprehenderit qui in ea voluptate velit esse quam nihil molestiae consequatur, vel illum qui dolorem eum fugiat quo voluptas nulla pariatur?</a:t>
            </a:r>
            <a:endParaRPr/>
          </a:p>
          <a:p>
            <a:pPr>
              <a:defRPr/>
            </a:pPr>
            <a:r>
              <a:rPr lang="en-US"/>
              <a:t>Ut enim ad minima veniam, quis nostrum exercitationem ullam corporis suscipit laboriosam, nisi ut aliquid ex ea commodi consequatur? Quis autem vel eum iure reprehenderit qui in ea voluptate velit esse quam nihil molestiae consequatur, vel illum</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preserve="1" userDrawn="1">
  <p:cSld name="4_Титульный слайд">
    <p:bg>
      <p:bgPr>
        <a:blipFill>
          <a:blip r:embed="rId2" cstate="print">
            <a:lum/>
          </a:blip>
          <a:stretch/>
        </a:blipFill>
        <a:effectLst/>
      </p:bgPr>
    </p:bg>
    <p:spTree>
      <p:nvGrpSpPr>
        <p:cNvPr id="1" name=""/>
        <p:cNvGrpSpPr/>
        <p:nvPr/>
      </p:nvGrpSpPr>
      <p:grpSpPr bwMode="auto">
        <a:xfrm>
          <a:off x="0" y="0"/>
          <a:ext cx="0" cy="0"/>
          <a:chOff x="0" y="0"/>
          <a:chExt cx="0" cy="0"/>
        </a:xfrm>
      </p:grpSpPr>
      <p:sp>
        <p:nvSpPr>
          <p:cNvPr id="4" name="Заголовок 1"/>
          <p:cNvSpPr>
            <a:spLocks noGrp="1"/>
          </p:cNvSpPr>
          <p:nvPr>
            <p:ph type="ctrTitle"/>
          </p:nvPr>
        </p:nvSpPr>
        <p:spPr bwMode="auto">
          <a:xfrm>
            <a:off x="678183" y="317183"/>
            <a:ext cx="8016239" cy="434340"/>
          </a:xfrm>
        </p:spPr>
        <p:txBody>
          <a:bodyPr anchor="t">
            <a:normAutofit/>
          </a:bodyPr>
          <a:lstStyle>
            <a:lvl1pPr algn="l">
              <a:defRPr sz="2400">
                <a:solidFill>
                  <a:schemeClr val="tx1"/>
                </a:solidFill>
              </a:defRPr>
            </a:lvl1pPr>
          </a:lstStyle>
          <a:p>
            <a:pPr>
              <a:defRPr/>
            </a:pPr>
            <a:r>
              <a:rPr lang="ru-RU"/>
              <a:t>Образец заголовка</a:t>
            </a:r>
          </a:p>
        </p:txBody>
      </p:sp>
      <p:sp>
        <p:nvSpPr>
          <p:cNvPr id="5" name="Подзаголовок 2"/>
          <p:cNvSpPr>
            <a:spLocks noGrp="1"/>
          </p:cNvSpPr>
          <p:nvPr>
            <p:ph type="subTitle" idx="1" hasCustomPrompt="1"/>
          </p:nvPr>
        </p:nvSpPr>
        <p:spPr bwMode="auto">
          <a:xfrm>
            <a:off x="678180" y="768668"/>
            <a:ext cx="8016240" cy="3950493"/>
          </a:xfrm>
        </p:spPr>
        <p:txBody>
          <a:bodyPr>
            <a:noAutofit/>
          </a:bodyPr>
          <a:lstStyle>
            <a:lvl1pPr marL="0" marR="0" indent="0" algn="l" defTabSz="914400">
              <a:lnSpc>
                <a:spcPct val="90000"/>
              </a:lnSpc>
              <a:spcBef>
                <a:spcPts val="1000"/>
              </a:spcBef>
              <a:spcAft>
                <a:spcPts val="0"/>
              </a:spcAft>
              <a:buClrTx/>
              <a:buSzTx/>
              <a:buFont typeface="Aria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ru-RU"/>
              <a:t>Пример текстового наполнения. </a:t>
            </a:r>
            <a:r>
              <a:rPr lang="en-US"/>
              <a:t>Sed ut perspiciatis unde omnis iste natus error sit voluptatem accusantium doloremque laudantium, totam rem aperiam, eaque ipsa quae ab illo inventore veritatis et quasi architecto beatae vitae dicta sunt explicaboamet, consectetur, adipisci velit, sed quia non numquam eius modi tempora incidunt ut labore et dolore magnam aliquam quaerat voluptatem. laboriosam, nisi ut aliquid ex ea commodi consequatur? Quis autem vel eum iure reprehenderit qui in ea voluptate velit esse quam nihil molestiae consequatur, vel illum qui dolorem eum fugiat quo voluptas nulla pariatur?</a:t>
            </a:r>
            <a:endParaRPr/>
          </a:p>
          <a:p>
            <a:pPr>
              <a:defRPr/>
            </a:pPr>
            <a:r>
              <a:rPr lang="en-US"/>
              <a:t>Ut enim ad minima veniam, quis nostrum exercitationem ullam corporis suscipit laboriosam, nisi ut aliquid ex ea commodi consequatur? Quis autem vel eum iure reprehenderit qui in ea voluptate velit esse quam nihil molestiae consequatur, vel illum</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preserve="1" userDrawn="1">
  <p:cSld name="8_Титульный слайд">
    <p:bg>
      <p:bgPr>
        <a:blipFill>
          <a:blip r:embed="rId2" cstate="print">
            <a:lum/>
          </a:blip>
          <a:stretch/>
        </a:blipFill>
        <a:effectLst/>
      </p:bgPr>
    </p:bg>
    <p:spTree>
      <p:nvGrpSpPr>
        <p:cNvPr id="1" name=""/>
        <p:cNvGrpSpPr/>
        <p:nvPr/>
      </p:nvGrpSpPr>
      <p:grpSpPr bwMode="auto">
        <a:xfrm>
          <a:off x="0" y="0"/>
          <a:ext cx="0" cy="0"/>
          <a:chOff x="0" y="0"/>
          <a:chExt cx="0" cy="0"/>
        </a:xfrm>
      </p:grpSpPr>
      <p:sp>
        <p:nvSpPr>
          <p:cNvPr id="4" name="Заголовок 1"/>
          <p:cNvSpPr>
            <a:spLocks noGrp="1"/>
          </p:cNvSpPr>
          <p:nvPr>
            <p:ph type="ctrTitle"/>
          </p:nvPr>
        </p:nvSpPr>
        <p:spPr bwMode="auto">
          <a:xfrm>
            <a:off x="678183" y="317183"/>
            <a:ext cx="8016239" cy="434340"/>
          </a:xfrm>
        </p:spPr>
        <p:txBody>
          <a:bodyPr anchor="t">
            <a:normAutofit/>
          </a:bodyPr>
          <a:lstStyle>
            <a:lvl1pPr algn="l">
              <a:defRPr sz="2400">
                <a:solidFill>
                  <a:schemeClr val="tx1"/>
                </a:solidFill>
              </a:defRPr>
            </a:lvl1pPr>
          </a:lstStyle>
          <a:p>
            <a:pPr>
              <a:defRPr/>
            </a:pPr>
            <a:r>
              <a:rPr lang="ru-RU"/>
              <a:t>Образец заголовка</a:t>
            </a:r>
          </a:p>
        </p:txBody>
      </p:sp>
      <p:sp>
        <p:nvSpPr>
          <p:cNvPr id="5" name="Подзаголовок 2"/>
          <p:cNvSpPr>
            <a:spLocks noGrp="1"/>
          </p:cNvSpPr>
          <p:nvPr>
            <p:ph type="subTitle" idx="1" hasCustomPrompt="1"/>
          </p:nvPr>
        </p:nvSpPr>
        <p:spPr bwMode="auto">
          <a:xfrm>
            <a:off x="678180" y="768668"/>
            <a:ext cx="8016240" cy="3950493"/>
          </a:xfrm>
        </p:spPr>
        <p:txBody>
          <a:bodyPr>
            <a:noAutofit/>
          </a:bodyPr>
          <a:lstStyle>
            <a:lvl1pPr marL="0" marR="0" indent="0" algn="l" defTabSz="914400">
              <a:lnSpc>
                <a:spcPct val="90000"/>
              </a:lnSpc>
              <a:spcBef>
                <a:spcPts val="1000"/>
              </a:spcBef>
              <a:spcAft>
                <a:spcPts val="0"/>
              </a:spcAft>
              <a:buClrTx/>
              <a:buSzTx/>
              <a:buFont typeface="Aria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ru-RU"/>
              <a:t>Пример текстового наполнения. </a:t>
            </a:r>
            <a:r>
              <a:rPr lang="en-US"/>
              <a:t>Sed ut perspiciatis unde omnis iste natus error sit voluptatem accusantium doloremque laudantium, totam rem aperiam, eaque ipsa quae ab illo inventore veritatis et quasi architecto beatae vitae dicta sunt explicaboamet, consectetur, adipisci velit, sed quia non numquam eius modi tempora incidunt ut labore et dolore magnam aliquam quaerat voluptatem. laboriosam, nisi ut aliquid ex ea commodi consequatur? Quis autem vel eum iure reprehenderit qui in ea voluptate velit esse quam nihil molestiae consequatur, vel illum qui dolorem eum fugiat quo voluptas nulla pariatur?</a:t>
            </a:r>
            <a:endParaRPr/>
          </a:p>
          <a:p>
            <a:pPr>
              <a:defRPr/>
            </a:pPr>
            <a:r>
              <a:rPr lang="en-US"/>
              <a:t>Ut enim ad minima veniam, quis nostrum exercitationem ullam corporis suscipit laboriosam, nisi ut aliquid ex ea commodi consequatur? Quis autem vel eum iure reprehenderit qui in ea voluptate velit esse quam nihil molestiae consequatur, vel illum</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1" cstate="print">
            <a:lum/>
          </a:blip>
          <a:stretch/>
        </a:blipFill>
        <a:effectLst/>
      </p:bgPr>
    </p:bg>
    <p:spTree>
      <p:nvGrpSpPr>
        <p:cNvPr id="1" name=""/>
        <p:cNvGrpSpPr/>
        <p:nvPr/>
      </p:nvGrpSpPr>
      <p:grpSpPr bwMode="auto">
        <a:xfrm>
          <a:off x="0" y="0"/>
          <a:ext cx="0" cy="0"/>
          <a:chOff x="0" y="0"/>
          <a:chExt cx="0" cy="0"/>
        </a:xfrm>
      </p:grpSpPr>
      <p:sp>
        <p:nvSpPr>
          <p:cNvPr id="2" name="Заголовок 1"/>
          <p:cNvSpPr>
            <a:spLocks noGrp="1"/>
          </p:cNvSpPr>
          <p:nvPr>
            <p:ph type="title"/>
          </p:nvPr>
        </p:nvSpPr>
        <p:spPr bwMode="auto">
          <a:xfrm>
            <a:off x="628650" y="273846"/>
            <a:ext cx="7886700" cy="568556"/>
          </a:xfrm>
          <a:prstGeom prst="rect">
            <a:avLst/>
          </a:prstGeom>
        </p:spPr>
        <p:txBody>
          <a:bodyPr vert="horz" lIns="91440" tIns="45720" rIns="91440" bIns="45720" rtlCol="0" anchor="ctr">
            <a:normAutofit/>
          </a:bodyPr>
          <a:lstStyle/>
          <a:p>
            <a:pPr>
              <a:defRPr/>
            </a:pPr>
            <a:r>
              <a:rPr lang="ru-RU"/>
              <a:t>Образец заголовка</a:t>
            </a:r>
          </a:p>
        </p:txBody>
      </p:sp>
      <p:sp>
        <p:nvSpPr>
          <p:cNvPr id="3" name="Текст 2"/>
          <p:cNvSpPr>
            <a:spLocks noGrp="1"/>
          </p:cNvSpPr>
          <p:nvPr>
            <p:ph type="body" idx="1"/>
          </p:nvPr>
        </p:nvSpPr>
        <p:spPr bwMode="auto">
          <a:xfrm>
            <a:off x="628650" y="993600"/>
            <a:ext cx="7886700" cy="3639122"/>
          </a:xfrm>
          <a:prstGeom prst="rect">
            <a:avLst/>
          </a:prstGeom>
        </p:spPr>
        <p:txBody>
          <a:bodyPr vert="horz" lIns="91440" tIns="45720" rIns="91440" bIns="45720" rtlCol="0">
            <a:normAutofit/>
          </a:bodyPr>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a:p>
            <a:pPr lvl="4">
              <a:defRPr/>
            </a:pPr>
            <a:r>
              <a:rPr lang="ru-RU"/>
              <a:t>Пятый уровень</a:t>
            </a:r>
          </a:p>
        </p:txBody>
      </p:sp>
      <p:sp>
        <p:nvSpPr>
          <p:cNvPr id="5" name="Нижний колонтитул 4"/>
          <p:cNvSpPr>
            <a:spLocks noGrp="1"/>
          </p:cNvSpPr>
          <p:nvPr>
            <p:ph type="ftr" sz="quarter" idx="3"/>
          </p:nvPr>
        </p:nvSpPr>
        <p:spPr bwMode="auto">
          <a:xfrm>
            <a:off x="8100060" y="4767264"/>
            <a:ext cx="41529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ru-RU"/>
              <a:t>‹#›</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hdr="0" dt="0"/>
  <p:txStyles>
    <p:titleStyle>
      <a:lvl1pPr algn="l" defTabSz="914400">
        <a:lnSpc>
          <a:spcPct val="90000"/>
        </a:lnSpc>
        <a:spcBef>
          <a:spcPts val="0"/>
        </a:spcBef>
        <a:buNone/>
        <a:defRPr sz="2800" b="1">
          <a:solidFill>
            <a:srgbClr val="DA181D"/>
          </a:solidFill>
          <a:latin typeface="Tahoma"/>
          <a:ea typeface="Tahoma"/>
          <a:cs typeface="Tahoma"/>
        </a:defRPr>
      </a:lvl1pPr>
    </p:titleStyle>
    <p:bodyStyle>
      <a:lvl1pPr marL="228600" indent="-228600" algn="l" defTabSz="914400">
        <a:lnSpc>
          <a:spcPct val="100000"/>
        </a:lnSpc>
        <a:spcBef>
          <a:spcPts val="1000"/>
        </a:spcBef>
        <a:buFont typeface="Arial"/>
        <a:buChar char="•"/>
        <a:defRPr sz="2800">
          <a:solidFill>
            <a:schemeClr val="tx1"/>
          </a:solidFill>
          <a:latin typeface="Tahoma"/>
          <a:ea typeface="Tahoma"/>
          <a:cs typeface="Tahoma"/>
        </a:defRPr>
      </a:lvl1pPr>
      <a:lvl2pPr marL="685800" indent="-228600" algn="l" defTabSz="914400">
        <a:lnSpc>
          <a:spcPct val="100000"/>
        </a:lnSpc>
        <a:spcBef>
          <a:spcPts val="500"/>
        </a:spcBef>
        <a:buFont typeface="Arial"/>
        <a:buChar char="•"/>
        <a:defRPr sz="2400">
          <a:solidFill>
            <a:schemeClr val="tx1"/>
          </a:solidFill>
          <a:latin typeface="Tahoma"/>
          <a:ea typeface="Tahoma"/>
          <a:cs typeface="Tahoma"/>
        </a:defRPr>
      </a:lvl2pPr>
      <a:lvl3pPr marL="1143000" indent="-228600" algn="l" defTabSz="914400">
        <a:lnSpc>
          <a:spcPct val="100000"/>
        </a:lnSpc>
        <a:spcBef>
          <a:spcPts val="500"/>
        </a:spcBef>
        <a:buFont typeface="Arial"/>
        <a:buChar char="•"/>
        <a:defRPr sz="2000">
          <a:solidFill>
            <a:schemeClr val="tx1"/>
          </a:solidFill>
          <a:latin typeface="Tahoma"/>
          <a:ea typeface="Tahoma"/>
          <a:cs typeface="Tahoma"/>
        </a:defRPr>
      </a:lvl3pPr>
      <a:lvl4pPr marL="1600200" indent="-228600" algn="l" defTabSz="914400">
        <a:lnSpc>
          <a:spcPct val="100000"/>
        </a:lnSpc>
        <a:spcBef>
          <a:spcPts val="500"/>
        </a:spcBef>
        <a:buFont typeface="Arial"/>
        <a:buChar char="•"/>
        <a:defRPr sz="1800">
          <a:solidFill>
            <a:schemeClr val="tx1"/>
          </a:solidFill>
          <a:latin typeface="Tahoma"/>
          <a:ea typeface="Tahoma"/>
          <a:cs typeface="Tahoma"/>
        </a:defRPr>
      </a:lvl4pPr>
      <a:lvl5pPr marL="2057400" indent="-228600" algn="l" defTabSz="914400">
        <a:lnSpc>
          <a:spcPct val="100000"/>
        </a:lnSpc>
        <a:spcBef>
          <a:spcPts val="500"/>
        </a:spcBef>
        <a:buFont typeface="Arial"/>
        <a:buChar char="•"/>
        <a:defRPr sz="1800">
          <a:solidFill>
            <a:schemeClr val="tx1"/>
          </a:solidFill>
          <a:latin typeface="Tahoma"/>
          <a:ea typeface="Tahoma"/>
          <a:cs typeface="Tahoma"/>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ru-RU"/>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4.xml"/><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Заголовок 3"/>
          <p:cNvSpPr>
            <a:spLocks noGrp="1"/>
          </p:cNvSpPr>
          <p:nvPr>
            <p:ph type="ctrTitle"/>
          </p:nvPr>
        </p:nvSpPr>
        <p:spPr bwMode="auto"/>
        <p:txBody>
          <a:bodyPr/>
          <a:lstStyle/>
          <a:p>
            <a:pPr>
              <a:defRPr/>
            </a:pPr>
            <a:r>
              <a:rPr lang="ru-RU" dirty="0" smtClean="0">
                <a:latin typeface="Tahoma" pitchFamily="34" charset="0"/>
                <a:ea typeface="Tahoma" pitchFamily="34" charset="0"/>
                <a:cs typeface="Tahoma" pitchFamily="34" charset="0"/>
              </a:rPr>
              <a:t>1С-Рейтинг: Бухгалтерия ЖКХ</a:t>
            </a:r>
            <a:r>
              <a:rPr lang="ru-RU" dirty="0" smtClean="0">
                <a:latin typeface="Tahoma" pitchFamily="34" charset="0"/>
                <a:ea typeface="Tahoma" pitchFamily="34" charset="0"/>
                <a:cs typeface="Tahoma" pitchFamily="34" charset="0"/>
              </a:rPr>
              <a:t/>
            </a:r>
            <a:br>
              <a:rPr lang="ru-RU" dirty="0" smtClean="0">
                <a:latin typeface="Tahoma" pitchFamily="34" charset="0"/>
                <a:ea typeface="Tahoma" pitchFamily="34" charset="0"/>
                <a:cs typeface="Tahoma" pitchFamily="34" charset="0"/>
              </a:rPr>
            </a:br>
            <a:endParaRPr lang="ru-RU" dirty="0">
              <a:latin typeface="Tahoma" pitchFamily="34" charset="0"/>
              <a:ea typeface="Tahoma" pitchFamily="34" charset="0"/>
              <a:cs typeface="Tahoma" pitchFamily="34" charset="0"/>
            </a:endParaRPr>
          </a:p>
        </p:txBody>
      </p:sp>
      <p:sp>
        <p:nvSpPr>
          <p:cNvPr id="5" name="Подзаголовок 4"/>
          <p:cNvSpPr>
            <a:spLocks noGrp="1"/>
          </p:cNvSpPr>
          <p:nvPr>
            <p:ph type="subTitle" idx="1"/>
          </p:nvPr>
        </p:nvSpPr>
        <p:spPr bwMode="auto"/>
        <p:txBody>
          <a:bodyPr/>
          <a:lstStyle/>
          <a:p>
            <a:pPr>
              <a:defRPr/>
            </a:pPr>
            <a:r>
              <a:rPr lang="ru-RU" dirty="0" smtClean="0">
                <a:latin typeface="Tahoma" pitchFamily="34" charset="0"/>
                <a:ea typeface="Tahoma" pitchFamily="34" charset="0"/>
                <a:cs typeface="Tahoma" pitchFamily="34" charset="0"/>
              </a:rPr>
              <a:t>Умный дом или как упорядочить работу ОСИ </a:t>
            </a:r>
          </a:p>
        </p:txBody>
      </p:sp>
      <p:sp>
        <p:nvSpPr>
          <p:cNvPr id="6" name="Текст 5"/>
          <p:cNvSpPr>
            <a:spLocks noGrp="1"/>
          </p:cNvSpPr>
          <p:nvPr>
            <p:ph type="body" sz="quarter" idx="10"/>
          </p:nvPr>
        </p:nvSpPr>
        <p:spPr bwMode="auto"/>
        <p:txBody>
          <a:bodyPr/>
          <a:lstStyle/>
          <a:p>
            <a:pPr>
              <a:defRPr/>
            </a:pPr>
            <a:r>
              <a:rPr lang="ru-RU" dirty="0" smtClean="0"/>
              <a:t>Подготовил: </a:t>
            </a:r>
            <a:r>
              <a:rPr lang="ru-RU" dirty="0" err="1" smtClean="0"/>
              <a:t>Сизова</a:t>
            </a:r>
            <a:r>
              <a:rPr lang="ru-RU" dirty="0" smtClean="0"/>
              <a:t> А.</a:t>
            </a:r>
            <a:endParaRPr lang="ru-RU" dirty="0"/>
          </a:p>
        </p:txBody>
      </p:sp>
    </p:spTree>
  </p:cSld>
  <p:clrMapOvr>
    <a:masterClrMapping/>
  </p:clrMapOvr>
  <mc:AlternateContent xmlns:mc="http://schemas.openxmlformats.org/markup-compatibility/2006">
    <mc:Choice xmlns:p14="http://schemas.microsoft.com/office/powerpoint/2010/main" xmlns:w="http://schemas.openxmlformats.org/wordprocessingml/2006/main" xmlns:m="http://schemas.openxmlformats.org/officeDocument/2006/math" xmlns="" Requires="p14">
      <p:transition p14:dur="2000" advClick="1"/>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solidFill>
                  <a:srgbClr val="000000"/>
                </a:solidFill>
                <a:latin typeface="Tahoma" pitchFamily="34" charset="0"/>
                <a:ea typeface="Tahoma" pitchFamily="34" charset="0"/>
                <a:cs typeface="Tahoma" pitchFamily="34" charset="0"/>
              </a:rPr>
              <a:t>Установка тарифов</a:t>
            </a:r>
            <a:endParaRPr lang="ru-RU" dirty="0">
              <a:latin typeface="Tahoma" pitchFamily="34" charset="0"/>
              <a:ea typeface="Tahoma" pitchFamily="34" charset="0"/>
              <a:cs typeface="Tahoma" pitchFamily="34" charset="0"/>
            </a:endParaRPr>
          </a:p>
        </p:txBody>
      </p:sp>
      <p:sp>
        <p:nvSpPr>
          <p:cNvPr id="4" name="Подзаголовок 4">
            <a:extLst>
              <a:ext uri="{FF2B5EF4-FFF2-40B4-BE49-F238E27FC236}">
                <a16:creationId xmlns="" xmlns:a16="http://schemas.microsoft.com/office/drawing/2014/main" id="{E899FCDC-92A4-BD92-CFC0-9081C18E7BEE}"/>
              </a:ext>
            </a:extLst>
          </p:cNvPr>
          <p:cNvSpPr txBox="1">
            <a:spLocks noGrp="1"/>
          </p:cNvSpPr>
          <p:nvPr>
            <p:ph type="subTitle" idx="1"/>
          </p:nvPr>
        </p:nvSpPr>
        <p:spPr>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kk-KZ" sz="1800" dirty="0" smtClean="0">
                <a:latin typeface="Tahoma" pitchFamily="34" charset="0"/>
                <a:ea typeface="Tahoma" pitchFamily="34" charset="0"/>
                <a:cs typeface="Tahoma" pitchFamily="34" charset="0"/>
              </a:rPr>
              <a:t>Расчет тарифов </a:t>
            </a:r>
            <a:r>
              <a:rPr lang="kk-KZ" sz="1800" dirty="0">
                <a:latin typeface="Tahoma" pitchFamily="34" charset="0"/>
                <a:ea typeface="Tahoma" pitchFamily="34" charset="0"/>
                <a:cs typeface="Tahoma" pitchFamily="34" charset="0"/>
              </a:rPr>
              <a:t>может быть:</a:t>
            </a:r>
          </a:p>
          <a:p>
            <a:pPr>
              <a:lnSpc>
                <a:spcPct val="100000"/>
              </a:lnSpc>
              <a:spcBef>
                <a:spcPts val="0"/>
              </a:spcBef>
            </a:pPr>
            <a:r>
              <a:rPr lang="kk-KZ" sz="1800" dirty="0" smtClean="0">
                <a:latin typeface="Tahoma" pitchFamily="34" charset="0"/>
                <a:ea typeface="Tahoma" pitchFamily="34" charset="0"/>
                <a:cs typeface="Tahoma" pitchFamily="34" charset="0"/>
              </a:rPr>
              <a:t>Расчитан </a:t>
            </a:r>
            <a:r>
              <a:rPr lang="kk-KZ" sz="1800" dirty="0">
                <a:latin typeface="Tahoma" pitchFamily="34" charset="0"/>
                <a:ea typeface="Tahoma" pitchFamily="34" charset="0"/>
                <a:cs typeface="Tahoma" pitchFamily="34" charset="0"/>
              </a:rPr>
              <a:t>на основании сметы </a:t>
            </a:r>
            <a:r>
              <a:rPr lang="kk-KZ" sz="1800" dirty="0" smtClean="0">
                <a:latin typeface="Tahoma" pitchFamily="34" charset="0"/>
                <a:ea typeface="Tahoma" pitchFamily="34" charset="0"/>
                <a:cs typeface="Tahoma" pitchFamily="34" charset="0"/>
              </a:rPr>
              <a:t>расходов;</a:t>
            </a:r>
            <a:endParaRPr lang="kk-KZ" sz="1800" dirty="0">
              <a:latin typeface="Tahoma" pitchFamily="34" charset="0"/>
              <a:ea typeface="Tahoma" pitchFamily="34" charset="0"/>
              <a:cs typeface="Tahoma" pitchFamily="34" charset="0"/>
            </a:endParaRPr>
          </a:p>
          <a:p>
            <a:pPr>
              <a:lnSpc>
                <a:spcPct val="100000"/>
              </a:lnSpc>
              <a:spcBef>
                <a:spcPts val="0"/>
              </a:spcBef>
            </a:pPr>
            <a:r>
              <a:rPr lang="kk-KZ" sz="1800" dirty="0">
                <a:latin typeface="Tahoma" pitchFamily="34" charset="0"/>
                <a:ea typeface="Tahoma" pitchFamily="34" charset="0"/>
                <a:cs typeface="Tahoma" pitchFamily="34" charset="0"/>
              </a:rPr>
              <a:t>Установлен </a:t>
            </a:r>
            <a:r>
              <a:rPr lang="kk-KZ" sz="1800" dirty="0" smtClean="0">
                <a:latin typeface="Tahoma" pitchFamily="34" charset="0"/>
                <a:ea typeface="Tahoma" pitchFamily="34" charset="0"/>
                <a:cs typeface="Tahoma" pitchFamily="34" charset="0"/>
              </a:rPr>
              <a:t>вручную.</a:t>
            </a:r>
            <a:endParaRPr lang="kk-KZ" sz="1800" dirty="0">
              <a:latin typeface="Tahoma" pitchFamily="34" charset="0"/>
              <a:ea typeface="Tahoma" pitchFamily="34" charset="0"/>
              <a:cs typeface="Tahoma" pitchFamily="34" charset="0"/>
            </a:endParaRPr>
          </a:p>
          <a:p>
            <a:pPr marL="0" indent="0">
              <a:lnSpc>
                <a:spcPct val="100000"/>
              </a:lnSpc>
              <a:spcBef>
                <a:spcPts val="0"/>
              </a:spcBef>
              <a:buNone/>
            </a:pPr>
            <a:r>
              <a:rPr lang="kk-KZ" sz="1800" dirty="0">
                <a:latin typeface="Tahoma" pitchFamily="34" charset="0"/>
                <a:ea typeface="Tahoma" pitchFamily="34" charset="0"/>
                <a:cs typeface="Tahoma" pitchFamily="34" charset="0"/>
              </a:rPr>
              <a:t>Тариф утверждается:</a:t>
            </a:r>
          </a:p>
          <a:p>
            <a:pPr>
              <a:lnSpc>
                <a:spcPct val="100000"/>
              </a:lnSpc>
              <a:spcBef>
                <a:spcPts val="0"/>
              </a:spcBef>
            </a:pPr>
            <a:r>
              <a:rPr lang="kk-KZ" sz="1800" dirty="0" smtClean="0">
                <a:latin typeface="Tahoma" pitchFamily="34" charset="0"/>
                <a:ea typeface="Tahoma" pitchFamily="34" charset="0"/>
                <a:cs typeface="Tahoma" pitchFamily="34" charset="0"/>
              </a:rPr>
              <a:t>На </a:t>
            </a:r>
            <a:r>
              <a:rPr lang="kk-KZ" sz="1800" dirty="0">
                <a:latin typeface="Tahoma" pitchFamily="34" charset="0"/>
                <a:ea typeface="Tahoma" pitchFamily="34" charset="0"/>
                <a:cs typeface="Tahoma" pitchFamily="34" charset="0"/>
              </a:rPr>
              <a:t>квадратный </a:t>
            </a:r>
            <a:r>
              <a:rPr lang="kk-KZ" sz="1800" dirty="0" smtClean="0">
                <a:latin typeface="Tahoma" pitchFamily="34" charset="0"/>
                <a:ea typeface="Tahoma" pitchFamily="34" charset="0"/>
                <a:cs typeface="Tahoma" pitchFamily="34" charset="0"/>
              </a:rPr>
              <a:t>метр.</a:t>
            </a:r>
            <a:endParaRPr lang="kk-KZ" sz="1800" dirty="0">
              <a:latin typeface="Tahoma" pitchFamily="34" charset="0"/>
              <a:ea typeface="Tahoma" pitchFamily="34" charset="0"/>
              <a:cs typeface="Tahoma" pitchFamily="34" charset="0"/>
            </a:endParaRPr>
          </a:p>
          <a:p>
            <a:pPr>
              <a:lnSpc>
                <a:spcPct val="100000"/>
              </a:lnSpc>
              <a:spcBef>
                <a:spcPts val="0"/>
              </a:spcBef>
            </a:pPr>
            <a:r>
              <a:rPr lang="kk-KZ" sz="1800" dirty="0" smtClean="0">
                <a:latin typeface="Tahoma" pitchFamily="34" charset="0"/>
                <a:ea typeface="Tahoma" pitchFamily="34" charset="0"/>
                <a:cs typeface="Tahoma" pitchFamily="34" charset="0"/>
              </a:rPr>
              <a:t>В </a:t>
            </a:r>
            <a:r>
              <a:rPr lang="kk-KZ" sz="1800" dirty="0">
                <a:latin typeface="Tahoma" pitchFamily="34" charset="0"/>
                <a:ea typeface="Tahoma" pitchFamily="34" charset="0"/>
                <a:cs typeface="Tahoma" pitchFamily="34" charset="0"/>
              </a:rPr>
              <a:t>том числе отдельно для нежилых </a:t>
            </a:r>
            <a:r>
              <a:rPr lang="kk-KZ" sz="1800" dirty="0" smtClean="0">
                <a:latin typeface="Tahoma" pitchFamily="34" charset="0"/>
                <a:ea typeface="Tahoma" pitchFamily="34" charset="0"/>
                <a:cs typeface="Tahoma" pitchFamily="34" charset="0"/>
              </a:rPr>
              <a:t>помещений.</a:t>
            </a:r>
            <a:endParaRPr lang="ru-RU" sz="1800" dirty="0">
              <a:latin typeface="Tahoma" pitchFamily="34" charset="0"/>
              <a:ea typeface="Tahoma" pitchFamily="34" charset="0"/>
              <a:cs typeface="Tahoma" pitchFamily="34" charset="0"/>
            </a:endParaRPr>
          </a:p>
        </p:txBody>
      </p:sp>
      <p:pic>
        <p:nvPicPr>
          <p:cNvPr id="5" name="Рисунок 4"/>
          <p:cNvPicPr>
            <a:picLocks noChangeAspect="1"/>
          </p:cNvPicPr>
          <p:nvPr/>
        </p:nvPicPr>
        <p:blipFill>
          <a:blip r:embed="rId2" cstate="print"/>
          <a:stretch>
            <a:fillRect/>
          </a:stretch>
        </p:blipFill>
        <p:spPr>
          <a:xfrm>
            <a:off x="996482" y="2571963"/>
            <a:ext cx="7205719" cy="2125496"/>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solidFill>
                  <a:srgbClr val="000000"/>
                </a:solidFill>
                <a:latin typeface="Tahoma" pitchFamily="34" charset="0"/>
                <a:ea typeface="Tahoma" pitchFamily="34" charset="0"/>
                <a:cs typeface="Tahoma" pitchFamily="34" charset="0"/>
              </a:rPr>
              <a:t>Начисление</a:t>
            </a:r>
            <a:r>
              <a:rPr lang="en-US" dirty="0" smtClean="0">
                <a:solidFill>
                  <a:srgbClr val="000000"/>
                </a:solidFill>
                <a:latin typeface="Tahoma" pitchFamily="34" charset="0"/>
                <a:ea typeface="Tahoma" pitchFamily="34" charset="0"/>
                <a:cs typeface="Tahoma" pitchFamily="34" charset="0"/>
              </a:rPr>
              <a:t> </a:t>
            </a:r>
            <a:r>
              <a:rPr lang="ru-RU" dirty="0" smtClean="0">
                <a:solidFill>
                  <a:srgbClr val="000000"/>
                </a:solidFill>
                <a:latin typeface="Tahoma" pitchFamily="34" charset="0"/>
                <a:ea typeface="Tahoma" pitchFamily="34" charset="0"/>
                <a:cs typeface="Tahoma" pitchFamily="34" charset="0"/>
              </a:rPr>
              <a:t>текущих взносов</a:t>
            </a:r>
            <a:endParaRPr lang="ru-RU" dirty="0">
              <a:latin typeface="Tahoma" pitchFamily="34" charset="0"/>
              <a:ea typeface="Tahoma" pitchFamily="34" charset="0"/>
              <a:cs typeface="Tahoma" pitchFamily="34" charset="0"/>
            </a:endParaRPr>
          </a:p>
        </p:txBody>
      </p:sp>
      <p:sp>
        <p:nvSpPr>
          <p:cNvPr id="4" name="Подзаголовок 4">
            <a:extLst>
              <a:ext uri="{FF2B5EF4-FFF2-40B4-BE49-F238E27FC236}">
                <a16:creationId xmlns="" xmlns:a16="http://schemas.microsoft.com/office/drawing/2014/main" id="{E899FCDC-92A4-BD92-CFC0-9081C18E7BEE}"/>
              </a:ext>
            </a:extLst>
          </p:cNvPr>
          <p:cNvSpPr txBox="1">
            <a:spLocks noGrp="1"/>
          </p:cNvSpPr>
          <p:nvPr>
            <p:ph type="subTitle" idx="1"/>
          </p:nvPr>
        </p:nvSpPr>
        <p:spPr>
          <a:xfrm>
            <a:off x="480060" y="768668"/>
            <a:ext cx="3486822" cy="417985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ru-RU" sz="1800" dirty="0">
                <a:latin typeface="Tahoma" pitchFamily="34" charset="0"/>
                <a:ea typeface="Tahoma" pitchFamily="34" charset="0"/>
                <a:cs typeface="Tahoma" pitchFamily="34" charset="0"/>
              </a:rPr>
              <a:t>Начисление текущих ежемесячных взносов возможно как в автоматическом, так и в ручном режиме.</a:t>
            </a:r>
          </a:p>
          <a:p>
            <a:pPr marL="0" indent="0">
              <a:lnSpc>
                <a:spcPct val="100000"/>
              </a:lnSpc>
              <a:buNone/>
            </a:pPr>
            <a:r>
              <a:rPr lang="ru-RU" sz="1800" dirty="0">
                <a:latin typeface="Tahoma" pitchFamily="34" charset="0"/>
                <a:ea typeface="Tahoma" pitchFamily="34" charset="0"/>
                <a:cs typeface="Tahoma" pitchFamily="34" charset="0"/>
              </a:rPr>
              <a:t>Текущие взносы в автоматическом режиме рассчитываются с учетом утвержденных тарифов</a:t>
            </a:r>
            <a:r>
              <a:rPr lang="ru-RU" sz="1800" dirty="0" smtClean="0">
                <a:latin typeface="Tahoma" pitchFamily="34" charset="0"/>
                <a:ea typeface="Tahoma" pitchFamily="34" charset="0"/>
                <a:cs typeface="Tahoma" pitchFamily="34" charset="0"/>
              </a:rPr>
              <a:t>.</a:t>
            </a:r>
          </a:p>
          <a:p>
            <a:pPr marL="0" indent="0">
              <a:lnSpc>
                <a:spcPct val="100000"/>
              </a:lnSpc>
              <a:buNone/>
            </a:pPr>
            <a:r>
              <a:rPr lang="ru-RU" sz="1800" dirty="0" smtClean="0">
                <a:latin typeface="Tahoma" pitchFamily="34" charset="0"/>
                <a:ea typeface="Tahoma" pitchFamily="34" charset="0"/>
                <a:cs typeface="Tahoma" pitchFamily="34" charset="0"/>
              </a:rPr>
              <a:t>При начислении взносов на здание, происходит начисления как для жилых так и для нежилых помещений, по установленному тарифу.</a:t>
            </a:r>
            <a:endParaRPr lang="kk-KZ" sz="1800" dirty="0">
              <a:latin typeface="Tahoma" pitchFamily="34" charset="0"/>
              <a:ea typeface="Tahoma" pitchFamily="34" charset="0"/>
              <a:cs typeface="Tahoma" pitchFamily="34" charset="0"/>
            </a:endParaRPr>
          </a:p>
        </p:txBody>
      </p:sp>
      <p:pic>
        <p:nvPicPr>
          <p:cNvPr id="5" name="Рисунок 4"/>
          <p:cNvPicPr>
            <a:picLocks noChangeAspect="1"/>
          </p:cNvPicPr>
          <p:nvPr/>
        </p:nvPicPr>
        <p:blipFill>
          <a:blip r:embed="rId2" cstate="print"/>
          <a:stretch>
            <a:fillRect/>
          </a:stretch>
        </p:blipFill>
        <p:spPr>
          <a:xfrm>
            <a:off x="4119150" y="2846327"/>
            <a:ext cx="4203002" cy="1879569"/>
          </a:xfrm>
          <a:prstGeom prst="rect">
            <a:avLst/>
          </a:prstGeom>
          <a:ln>
            <a:noFill/>
          </a:ln>
          <a:effectLst>
            <a:outerShdw blurRad="292100" dist="139700" dir="2700000" algn="tl" rotWithShape="0">
              <a:srgbClr val="333333">
                <a:alpha val="65000"/>
              </a:srgbClr>
            </a:outerShdw>
          </a:effectLst>
        </p:spPr>
      </p:pic>
      <p:pic>
        <p:nvPicPr>
          <p:cNvPr id="6" name="Рисунок 5"/>
          <p:cNvPicPr>
            <a:picLocks noChangeAspect="1"/>
          </p:cNvPicPr>
          <p:nvPr/>
        </p:nvPicPr>
        <p:blipFill>
          <a:blip r:embed="rId3" cstate="print"/>
          <a:stretch>
            <a:fillRect/>
          </a:stretch>
        </p:blipFill>
        <p:spPr>
          <a:xfrm>
            <a:off x="3825985" y="876232"/>
            <a:ext cx="5115928" cy="2182974"/>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solidFill>
                  <a:srgbClr val="000000"/>
                </a:solidFill>
                <a:latin typeface="Tahoma" pitchFamily="34" charset="0"/>
                <a:ea typeface="Tahoma" pitchFamily="34" charset="0"/>
                <a:cs typeface="Tahoma" pitchFamily="34" charset="0"/>
              </a:rPr>
              <a:t>Взносы на капитальный ремонт</a:t>
            </a:r>
            <a:endParaRPr lang="ru-RU" dirty="0">
              <a:latin typeface="Tahoma" pitchFamily="34" charset="0"/>
              <a:ea typeface="Tahoma" pitchFamily="34" charset="0"/>
              <a:cs typeface="Tahoma" pitchFamily="34" charset="0"/>
            </a:endParaRPr>
          </a:p>
        </p:txBody>
      </p:sp>
      <p:sp>
        <p:nvSpPr>
          <p:cNvPr id="4" name="Подзаголовок 4">
            <a:extLst>
              <a:ext uri="{FF2B5EF4-FFF2-40B4-BE49-F238E27FC236}">
                <a16:creationId xmlns="" xmlns:a16="http://schemas.microsoft.com/office/drawing/2014/main" id="{C4C658C3-5024-328B-FA7D-379C96B3BEE0}"/>
              </a:ext>
            </a:extLst>
          </p:cNvPr>
          <p:cNvSpPr txBox="1">
            <a:spLocks noGrp="1"/>
          </p:cNvSpPr>
          <p:nvPr>
            <p:ph type="subTitle" idx="1"/>
          </p:nvPr>
        </p:nvSpPr>
        <p:spPr>
          <a:xfrm>
            <a:off x="480060" y="768668"/>
            <a:ext cx="4165899" cy="395049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kk-KZ" sz="1800" dirty="0" smtClean="0">
                <a:latin typeface="Tahoma" pitchFamily="34" charset="0"/>
                <a:ea typeface="Tahoma" pitchFamily="34" charset="0"/>
                <a:cs typeface="Tahoma" pitchFamily="34" charset="0"/>
              </a:rPr>
              <a:t>Рассчитываются самостоятельно (настройка параметров учета ЖКХ – </a:t>
            </a:r>
            <a:r>
              <a:rPr lang="kk-KZ" sz="1800" b="1" dirty="0" smtClean="0">
                <a:latin typeface="Tahoma" pitchFamily="34" charset="0"/>
                <a:ea typeface="Tahoma" pitchFamily="34" charset="0"/>
                <a:cs typeface="Tahoma" pitchFamily="34" charset="0"/>
              </a:rPr>
              <a:t>Взносы на капитальный ремонт начислять отдельно</a:t>
            </a:r>
            <a:r>
              <a:rPr lang="kk-KZ" sz="1800" dirty="0" smtClean="0">
                <a:latin typeface="Tahoma" pitchFamily="34" charset="0"/>
                <a:ea typeface="Tahoma" pitchFamily="34" charset="0"/>
                <a:cs typeface="Tahoma" pitchFamily="34" charset="0"/>
              </a:rPr>
              <a:t>).</a:t>
            </a:r>
          </a:p>
          <a:p>
            <a:pPr>
              <a:lnSpc>
                <a:spcPct val="100000"/>
              </a:lnSpc>
            </a:pPr>
            <a:r>
              <a:rPr lang="kk-KZ" sz="1800" dirty="0" smtClean="0">
                <a:latin typeface="Tahoma" pitchFamily="34" charset="0"/>
                <a:ea typeface="Tahoma" pitchFamily="34" charset="0"/>
                <a:cs typeface="Tahoma" pitchFamily="34" charset="0"/>
              </a:rPr>
              <a:t>При отдельном расчете в </a:t>
            </a:r>
            <a:r>
              <a:rPr lang="kk-KZ" sz="1800" b="1" dirty="0" smtClean="0">
                <a:latin typeface="Tahoma" pitchFamily="34" charset="0"/>
                <a:ea typeface="Tahoma" pitchFamily="34" charset="0"/>
                <a:cs typeface="Tahoma" pitchFamily="34" charset="0"/>
              </a:rPr>
              <a:t>Смете расходов</a:t>
            </a:r>
            <a:r>
              <a:rPr lang="kk-KZ" sz="1800" dirty="0" smtClean="0">
                <a:latin typeface="Tahoma" pitchFamily="34" charset="0"/>
                <a:ea typeface="Tahoma" pitchFamily="34" charset="0"/>
                <a:cs typeface="Tahoma" pitchFamily="34" charset="0"/>
              </a:rPr>
              <a:t> устанавливается коэффициент отчислений на капитальный ремонт.</a:t>
            </a:r>
          </a:p>
          <a:p>
            <a:pPr>
              <a:lnSpc>
                <a:spcPct val="100000"/>
              </a:lnSpc>
              <a:buNone/>
            </a:pPr>
            <a:endParaRPr lang="kk-KZ" sz="1800" dirty="0" smtClean="0">
              <a:latin typeface="Tahoma" pitchFamily="34" charset="0"/>
              <a:ea typeface="Tahoma" pitchFamily="34" charset="0"/>
              <a:cs typeface="Tahoma" pitchFamily="34" charset="0"/>
            </a:endParaRPr>
          </a:p>
          <a:p>
            <a:pPr marL="0" indent="0">
              <a:buNone/>
            </a:pPr>
            <a:endParaRPr lang="kk-KZ" sz="1800" dirty="0">
              <a:latin typeface="Tahoma" pitchFamily="34" charset="0"/>
              <a:ea typeface="Tahoma" pitchFamily="34" charset="0"/>
              <a:cs typeface="Tahoma" pitchFamily="34" charset="0"/>
            </a:endParaRPr>
          </a:p>
        </p:txBody>
      </p:sp>
      <p:pic>
        <p:nvPicPr>
          <p:cNvPr id="5" name="Рисунок 4"/>
          <p:cNvPicPr>
            <a:picLocks noChangeAspect="1"/>
          </p:cNvPicPr>
          <p:nvPr/>
        </p:nvPicPr>
        <p:blipFill>
          <a:blip r:embed="rId2" cstate="print"/>
          <a:stretch>
            <a:fillRect/>
          </a:stretch>
        </p:blipFill>
        <p:spPr>
          <a:xfrm>
            <a:off x="497637" y="3238003"/>
            <a:ext cx="8155545" cy="1570857"/>
          </a:xfrm>
          <a:prstGeom prst="rect">
            <a:avLst/>
          </a:prstGeom>
          <a:ln>
            <a:noFill/>
          </a:ln>
          <a:effectLst>
            <a:outerShdw blurRad="292100" dist="139700" dir="2700000" algn="tl" rotWithShape="0">
              <a:srgbClr val="333333">
                <a:alpha val="65000"/>
              </a:srgbClr>
            </a:outerShdw>
          </a:effectLst>
        </p:spPr>
      </p:pic>
      <p:pic>
        <p:nvPicPr>
          <p:cNvPr id="6" name="Рисунок 5"/>
          <p:cNvPicPr>
            <a:picLocks noChangeAspect="1"/>
          </p:cNvPicPr>
          <p:nvPr/>
        </p:nvPicPr>
        <p:blipFill>
          <a:blip r:embed="rId3" cstate="print"/>
          <a:stretch>
            <a:fillRect/>
          </a:stretch>
        </p:blipFill>
        <p:spPr>
          <a:xfrm>
            <a:off x="4595304" y="975942"/>
            <a:ext cx="4438086" cy="2145565"/>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solidFill>
                  <a:srgbClr val="000000"/>
                </a:solidFill>
                <a:latin typeface="Tahoma" pitchFamily="34" charset="0"/>
                <a:ea typeface="Tahoma" pitchFamily="34" charset="0"/>
                <a:cs typeface="Tahoma" pitchFamily="34" charset="0"/>
              </a:rPr>
              <a:t>Взносы на капитальный ремонт</a:t>
            </a:r>
            <a:endParaRPr lang="ru-RU" dirty="0">
              <a:latin typeface="Tahoma" pitchFamily="34" charset="0"/>
              <a:ea typeface="Tahoma" pitchFamily="34" charset="0"/>
              <a:cs typeface="Tahoma" pitchFamily="34" charset="0"/>
            </a:endParaRPr>
          </a:p>
        </p:txBody>
      </p:sp>
      <p:sp>
        <p:nvSpPr>
          <p:cNvPr id="4" name="Подзаголовок 4">
            <a:extLst>
              <a:ext uri="{FF2B5EF4-FFF2-40B4-BE49-F238E27FC236}">
                <a16:creationId xmlns="" xmlns:a16="http://schemas.microsoft.com/office/drawing/2014/main" id="{C4C658C3-5024-328B-FA7D-379C96B3BEE0}"/>
              </a:ext>
            </a:extLst>
          </p:cNvPr>
          <p:cNvSpPr txBox="1">
            <a:spLocks noGrp="1"/>
          </p:cNvSpPr>
          <p:nvPr>
            <p:ph type="subTitle" idx="1"/>
          </p:nvPr>
        </p:nvSpPr>
        <p:spPr>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kk-KZ" sz="1800" dirty="0" smtClean="0">
                <a:latin typeface="Tahoma" pitchFamily="34" charset="0"/>
                <a:ea typeface="Tahoma" pitchFamily="34" charset="0"/>
                <a:cs typeface="Tahoma" pitchFamily="34" charset="0"/>
              </a:rPr>
              <a:t>При отдельном расчете в </a:t>
            </a:r>
            <a:r>
              <a:rPr lang="kk-KZ" sz="1800" b="1" dirty="0" smtClean="0">
                <a:latin typeface="Tahoma" pitchFamily="34" charset="0"/>
                <a:ea typeface="Tahoma" pitchFamily="34" charset="0"/>
                <a:cs typeface="Tahoma" pitchFamily="34" charset="0"/>
              </a:rPr>
              <a:t>Расчете тарифов</a:t>
            </a:r>
            <a:r>
              <a:rPr lang="kk-KZ" sz="1800" dirty="0" smtClean="0">
                <a:latin typeface="Tahoma" pitchFamily="34" charset="0"/>
                <a:ea typeface="Tahoma" pitchFamily="34" charset="0"/>
                <a:cs typeface="Tahoma" pitchFamily="34" charset="0"/>
              </a:rPr>
              <a:t> происходит расчет тарифа на капитальный ремонт</a:t>
            </a:r>
            <a:r>
              <a:rPr lang="kk-KZ" sz="1800" dirty="0" smtClean="0">
                <a:latin typeface="Tahoma" pitchFamily="34" charset="0"/>
                <a:ea typeface="Tahoma" pitchFamily="34" charset="0"/>
                <a:cs typeface="Tahoma" pitchFamily="34" charset="0"/>
              </a:rPr>
              <a:t>.</a:t>
            </a:r>
          </a:p>
          <a:p>
            <a:pPr>
              <a:lnSpc>
                <a:spcPct val="100000"/>
              </a:lnSpc>
            </a:pPr>
            <a:endParaRPr lang="kk-KZ" sz="1800" dirty="0" smtClean="0">
              <a:latin typeface="Tahoma" pitchFamily="34" charset="0"/>
              <a:ea typeface="Tahoma" pitchFamily="34" charset="0"/>
              <a:cs typeface="Tahoma" pitchFamily="34" charset="0"/>
            </a:endParaRPr>
          </a:p>
          <a:p>
            <a:pPr>
              <a:lnSpc>
                <a:spcPct val="100000"/>
              </a:lnSpc>
            </a:pPr>
            <a:endParaRPr lang="kk-KZ" sz="1800" dirty="0" smtClean="0">
              <a:latin typeface="Tahoma" pitchFamily="34" charset="0"/>
              <a:ea typeface="Tahoma" pitchFamily="34" charset="0"/>
              <a:cs typeface="Tahoma" pitchFamily="34" charset="0"/>
            </a:endParaRPr>
          </a:p>
          <a:p>
            <a:pPr>
              <a:lnSpc>
                <a:spcPct val="100000"/>
              </a:lnSpc>
            </a:pPr>
            <a:endParaRPr lang="kk-KZ" sz="1800" dirty="0" smtClean="0">
              <a:latin typeface="Tahoma" pitchFamily="34" charset="0"/>
              <a:ea typeface="Tahoma" pitchFamily="34" charset="0"/>
              <a:cs typeface="Tahoma" pitchFamily="34" charset="0"/>
            </a:endParaRPr>
          </a:p>
          <a:p>
            <a:pPr>
              <a:lnSpc>
                <a:spcPct val="100000"/>
              </a:lnSpc>
            </a:pPr>
            <a:r>
              <a:rPr lang="kk-KZ" sz="1800" dirty="0" smtClean="0">
                <a:latin typeface="Tahoma" pitchFamily="34" charset="0"/>
                <a:ea typeface="Tahoma" pitchFamily="34" charset="0"/>
                <a:cs typeface="Tahoma" pitchFamily="34" charset="0"/>
              </a:rPr>
              <a:t>При начислении взносов на капитальный ремонт указывается вид взноса – </a:t>
            </a:r>
            <a:r>
              <a:rPr lang="kk-KZ" sz="1800" b="1" dirty="0" smtClean="0">
                <a:latin typeface="Tahoma" pitchFamily="34" charset="0"/>
                <a:ea typeface="Tahoma" pitchFamily="34" charset="0"/>
                <a:cs typeface="Tahoma" pitchFamily="34" charset="0"/>
              </a:rPr>
              <a:t>На капитальный ремонт и происходит расчет по тарифу</a:t>
            </a:r>
            <a:r>
              <a:rPr lang="kk-KZ" sz="1800" dirty="0" smtClean="0">
                <a:latin typeface="Tahoma" pitchFamily="34" charset="0"/>
                <a:ea typeface="Tahoma" pitchFamily="34" charset="0"/>
                <a:cs typeface="Tahoma" pitchFamily="34" charset="0"/>
              </a:rPr>
              <a:t>.</a:t>
            </a:r>
          </a:p>
          <a:p>
            <a:pPr>
              <a:lnSpc>
                <a:spcPct val="100000"/>
              </a:lnSpc>
              <a:buNone/>
            </a:pPr>
            <a:endParaRPr lang="kk-KZ" sz="1800" dirty="0" smtClean="0">
              <a:latin typeface="Tahoma" pitchFamily="34" charset="0"/>
              <a:ea typeface="Tahoma" pitchFamily="34" charset="0"/>
              <a:cs typeface="Tahoma" pitchFamily="34" charset="0"/>
            </a:endParaRPr>
          </a:p>
          <a:p>
            <a:endParaRPr lang="kk-KZ" sz="1800" dirty="0">
              <a:latin typeface="Tahoma" pitchFamily="34" charset="0"/>
              <a:ea typeface="Tahoma" pitchFamily="34" charset="0"/>
              <a:cs typeface="Tahoma" pitchFamily="34" charset="0"/>
            </a:endParaRPr>
          </a:p>
        </p:txBody>
      </p:sp>
      <p:pic>
        <p:nvPicPr>
          <p:cNvPr id="5" name="Рисунок 4"/>
          <p:cNvPicPr>
            <a:picLocks noChangeAspect="1"/>
          </p:cNvPicPr>
          <p:nvPr/>
        </p:nvPicPr>
        <p:blipFill>
          <a:blip r:embed="rId2" cstate="print"/>
          <a:stretch>
            <a:fillRect/>
          </a:stretch>
        </p:blipFill>
        <p:spPr>
          <a:xfrm>
            <a:off x="1213485" y="1443245"/>
            <a:ext cx="6242909" cy="1187032"/>
          </a:xfrm>
          <a:prstGeom prst="rect">
            <a:avLst/>
          </a:prstGeom>
          <a:ln>
            <a:noFill/>
          </a:ln>
          <a:effectLst>
            <a:outerShdw blurRad="292100" dist="139700" dir="2700000" algn="tl" rotWithShape="0">
              <a:srgbClr val="333333">
                <a:alpha val="65000"/>
              </a:srgbClr>
            </a:outerShdw>
          </a:effectLst>
        </p:spPr>
      </p:pic>
      <p:pic>
        <p:nvPicPr>
          <p:cNvPr id="6" name="Рисунок 5"/>
          <p:cNvPicPr>
            <a:picLocks noChangeAspect="1"/>
          </p:cNvPicPr>
          <p:nvPr/>
        </p:nvPicPr>
        <p:blipFill>
          <a:blip r:embed="rId3" cstate="print"/>
          <a:stretch>
            <a:fillRect/>
          </a:stretch>
        </p:blipFill>
        <p:spPr>
          <a:xfrm>
            <a:off x="985798" y="3436283"/>
            <a:ext cx="6927796" cy="1505511"/>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solidFill>
                  <a:srgbClr val="000000"/>
                </a:solidFill>
                <a:latin typeface="Tahoma" pitchFamily="34" charset="0"/>
                <a:ea typeface="Tahoma" pitchFamily="34" charset="0"/>
                <a:cs typeface="Tahoma" pitchFamily="34" charset="0"/>
              </a:rPr>
              <a:t>Целевые взносы</a:t>
            </a:r>
            <a:endParaRPr lang="ru-RU" dirty="0">
              <a:latin typeface="Tahoma" pitchFamily="34" charset="0"/>
              <a:ea typeface="Tahoma" pitchFamily="34" charset="0"/>
              <a:cs typeface="Tahoma" pitchFamily="34" charset="0"/>
            </a:endParaRPr>
          </a:p>
        </p:txBody>
      </p:sp>
      <p:sp>
        <p:nvSpPr>
          <p:cNvPr id="4" name="Подзаголовок 4">
            <a:extLst>
              <a:ext uri="{FF2B5EF4-FFF2-40B4-BE49-F238E27FC236}">
                <a16:creationId xmlns="" xmlns:a16="http://schemas.microsoft.com/office/drawing/2014/main" id="{E899FCDC-92A4-BD92-CFC0-9081C18E7BEE}"/>
              </a:ext>
            </a:extLst>
          </p:cNvPr>
          <p:cNvSpPr txBox="1">
            <a:spLocks noGrp="1"/>
          </p:cNvSpPr>
          <p:nvPr>
            <p:ph type="subTitle" idx="1"/>
          </p:nvPr>
        </p:nvSpPr>
        <p:spPr>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kk-KZ" sz="1800" b="1" dirty="0">
                <a:latin typeface="Tahoma" pitchFamily="34" charset="0"/>
                <a:ea typeface="Tahoma" pitchFamily="34" charset="0"/>
                <a:cs typeface="Tahoma" pitchFamily="34" charset="0"/>
              </a:rPr>
              <a:t>Целевые взносы</a:t>
            </a:r>
            <a:r>
              <a:rPr lang="kk-KZ" sz="1800" dirty="0">
                <a:latin typeface="Tahoma" pitchFamily="34" charset="0"/>
                <a:ea typeface="Tahoma" pitchFamily="34" charset="0"/>
                <a:cs typeface="Tahoma" pitchFamily="34" charset="0"/>
              </a:rPr>
              <a:t> - дополнительные сборы, не входящих в состав текущих взносов, обычно рассчитываются распределением определенной суммы на собственников помещений</a:t>
            </a:r>
            <a:r>
              <a:rPr lang="kk-KZ" sz="1800" dirty="0" smtClean="0">
                <a:latin typeface="Tahoma" pitchFamily="34" charset="0"/>
                <a:ea typeface="Tahoma" pitchFamily="34" charset="0"/>
                <a:cs typeface="Tahoma" pitchFamily="34" charset="0"/>
              </a:rPr>
              <a:t>.</a:t>
            </a:r>
            <a:endParaRPr lang="ru-RU" sz="1800" dirty="0">
              <a:latin typeface="Tahoma" pitchFamily="34" charset="0"/>
              <a:ea typeface="Tahoma" pitchFamily="34" charset="0"/>
              <a:cs typeface="Tahoma" pitchFamily="34" charset="0"/>
            </a:endParaRPr>
          </a:p>
        </p:txBody>
      </p:sp>
      <p:sp>
        <p:nvSpPr>
          <p:cNvPr id="5" name="Подзаголовок 4">
            <a:extLst>
              <a:ext uri="{FF2B5EF4-FFF2-40B4-BE49-F238E27FC236}">
                <a16:creationId xmlns="" xmlns:a16="http://schemas.microsoft.com/office/drawing/2014/main" id="{E899FCDC-92A4-BD92-CFC0-9081C18E7BEE}"/>
              </a:ext>
            </a:extLst>
          </p:cNvPr>
          <p:cNvSpPr txBox="1">
            <a:spLocks/>
          </p:cNvSpPr>
          <p:nvPr/>
        </p:nvSpPr>
        <p:spPr>
          <a:xfrm>
            <a:off x="467657" y="1704734"/>
            <a:ext cx="8174453" cy="116221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kk-KZ" sz="1800" dirty="0" smtClean="0">
                <a:latin typeface="Tahoma" pitchFamily="34" charset="0"/>
                <a:ea typeface="Tahoma" pitchFamily="34" charset="0"/>
                <a:cs typeface="Tahoma" pitchFamily="34" charset="0"/>
              </a:rPr>
              <a:t>Распределение целевых взносов может быть:</a:t>
            </a:r>
          </a:p>
          <a:p>
            <a:pPr>
              <a:lnSpc>
                <a:spcPct val="100000"/>
              </a:lnSpc>
            </a:pPr>
            <a:r>
              <a:rPr lang="kk-KZ" sz="1800" b="1" dirty="0" smtClean="0">
                <a:latin typeface="Tahoma" pitchFamily="34" charset="0"/>
                <a:ea typeface="Tahoma" pitchFamily="34" charset="0"/>
                <a:cs typeface="Tahoma" pitchFamily="34" charset="0"/>
              </a:rPr>
              <a:t>Равномерным</a:t>
            </a:r>
            <a:r>
              <a:rPr lang="kk-KZ" sz="1800" dirty="0" smtClean="0">
                <a:latin typeface="Tahoma" pitchFamily="34" charset="0"/>
                <a:ea typeface="Tahoma" pitchFamily="34" charset="0"/>
                <a:cs typeface="Tahoma" pitchFamily="34" charset="0"/>
              </a:rPr>
              <a:t>;</a:t>
            </a:r>
          </a:p>
          <a:p>
            <a:pPr>
              <a:lnSpc>
                <a:spcPct val="100000"/>
              </a:lnSpc>
            </a:pPr>
            <a:r>
              <a:rPr lang="kk-KZ" sz="1800" b="1" dirty="0" smtClean="0">
                <a:latin typeface="Tahoma" pitchFamily="34" charset="0"/>
                <a:ea typeface="Tahoma" pitchFamily="34" charset="0"/>
                <a:cs typeface="Tahoma" pitchFamily="34" charset="0"/>
              </a:rPr>
              <a:t>Пропорциональным площади помещений</a:t>
            </a:r>
            <a:r>
              <a:rPr lang="kk-KZ" sz="1800" dirty="0" smtClean="0">
                <a:latin typeface="Tahoma" pitchFamily="34" charset="0"/>
                <a:ea typeface="Tahoma" pitchFamily="34" charset="0"/>
                <a:cs typeface="Tahoma" pitchFamily="34" charset="0"/>
              </a:rPr>
              <a:t>.</a:t>
            </a:r>
            <a:endParaRPr lang="ru-RU" sz="1800" dirty="0">
              <a:latin typeface="Tahoma" pitchFamily="34" charset="0"/>
              <a:ea typeface="Tahoma" pitchFamily="34" charset="0"/>
              <a:cs typeface="Tahoma" pitchFamily="34" charset="0"/>
            </a:endParaRPr>
          </a:p>
        </p:txBody>
      </p:sp>
      <p:pic>
        <p:nvPicPr>
          <p:cNvPr id="6" name="Рисунок 5"/>
          <p:cNvPicPr>
            <a:picLocks noChangeAspect="1"/>
          </p:cNvPicPr>
          <p:nvPr/>
        </p:nvPicPr>
        <p:blipFill>
          <a:blip r:embed="rId2" cstate="print"/>
          <a:stretch>
            <a:fillRect/>
          </a:stretch>
        </p:blipFill>
        <p:spPr>
          <a:xfrm>
            <a:off x="1292672" y="2958813"/>
            <a:ext cx="6587305" cy="1801446"/>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97541" y="317183"/>
            <a:ext cx="7882282" cy="434340"/>
          </a:xfrm>
        </p:spPr>
        <p:txBody>
          <a:bodyPr>
            <a:normAutofit fontScale="90000"/>
          </a:bodyPr>
          <a:lstStyle/>
          <a:p>
            <a:r>
              <a:rPr lang="ru-RU" dirty="0" smtClean="0">
                <a:solidFill>
                  <a:srgbClr val="000000"/>
                </a:solidFill>
                <a:latin typeface="Tahoma" pitchFamily="34" charset="0"/>
                <a:ea typeface="Tahoma" pitchFamily="34" charset="0"/>
                <a:cs typeface="Tahoma" pitchFamily="34" charset="0"/>
              </a:rPr>
              <a:t>Групповой расчет взносов по нескольким зданиям</a:t>
            </a:r>
            <a:endParaRPr lang="ru-RU" dirty="0">
              <a:latin typeface="Tahoma" pitchFamily="34" charset="0"/>
              <a:ea typeface="Tahoma" pitchFamily="34" charset="0"/>
              <a:cs typeface="Tahoma" pitchFamily="34" charset="0"/>
            </a:endParaRPr>
          </a:p>
        </p:txBody>
      </p:sp>
      <p:sp>
        <p:nvSpPr>
          <p:cNvPr id="4" name="Подзаголовок 4">
            <a:extLst>
              <a:ext uri="{FF2B5EF4-FFF2-40B4-BE49-F238E27FC236}">
                <a16:creationId xmlns="" xmlns:a16="http://schemas.microsoft.com/office/drawing/2014/main" id="{E899FCDC-92A4-BD92-CFC0-9081C18E7BEE}"/>
              </a:ext>
            </a:extLst>
          </p:cNvPr>
          <p:cNvSpPr txBox="1">
            <a:spLocks noGrp="1"/>
          </p:cNvSpPr>
          <p:nvPr>
            <p:ph type="subTitle" idx="1"/>
          </p:nvPr>
        </p:nvSpPr>
        <p:spPr>
          <a:xfrm>
            <a:off x="416859" y="739589"/>
            <a:ext cx="8505265" cy="398005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kk-KZ" sz="1800" dirty="0" smtClean="0">
                <a:latin typeface="Tahoma" pitchFamily="34" charset="0"/>
                <a:ea typeface="Tahoma" pitchFamily="34" charset="0"/>
                <a:cs typeface="Tahoma" pitchFamily="34" charset="0"/>
              </a:rPr>
              <a:t>Для начисления взносов сразу для большого количества зданий можно воспользоваться обработкой </a:t>
            </a:r>
            <a:r>
              <a:rPr lang="kk-KZ" sz="1800" b="1" dirty="0" smtClean="0">
                <a:latin typeface="Tahoma" pitchFamily="34" charset="0"/>
                <a:ea typeface="Tahoma" pitchFamily="34" charset="0"/>
                <a:cs typeface="Tahoma" pitchFamily="34" charset="0"/>
              </a:rPr>
              <a:t>Групповой расчет взносов по нескольким </a:t>
            </a:r>
            <a:r>
              <a:rPr lang="kk-KZ" sz="1800" b="1" dirty="0" smtClean="0">
                <a:latin typeface="Tahoma" pitchFamily="34" charset="0"/>
                <a:ea typeface="Tahoma" pitchFamily="34" charset="0"/>
                <a:cs typeface="Tahoma" pitchFamily="34" charset="0"/>
              </a:rPr>
              <a:t>зданиям.</a:t>
            </a:r>
          </a:p>
          <a:p>
            <a:pPr marL="0" indent="0">
              <a:lnSpc>
                <a:spcPct val="100000"/>
              </a:lnSpc>
              <a:buNone/>
            </a:pPr>
            <a:endParaRPr lang="ru-RU" sz="1800" dirty="0">
              <a:latin typeface="Tahoma" pitchFamily="34" charset="0"/>
              <a:ea typeface="Tahoma" pitchFamily="34" charset="0"/>
              <a:cs typeface="Tahoma" pitchFamily="34" charset="0"/>
            </a:endParaRPr>
          </a:p>
        </p:txBody>
      </p:sp>
      <p:sp>
        <p:nvSpPr>
          <p:cNvPr id="5" name="Подзаголовок 4">
            <a:extLst>
              <a:ext uri="{FF2B5EF4-FFF2-40B4-BE49-F238E27FC236}">
                <a16:creationId xmlns="" xmlns:a16="http://schemas.microsoft.com/office/drawing/2014/main" id="{E899FCDC-92A4-BD92-CFC0-9081C18E7BEE}"/>
              </a:ext>
            </a:extLst>
          </p:cNvPr>
          <p:cNvSpPr txBox="1">
            <a:spLocks/>
          </p:cNvSpPr>
          <p:nvPr/>
        </p:nvSpPr>
        <p:spPr>
          <a:xfrm>
            <a:off x="420143" y="1620372"/>
            <a:ext cx="8522151" cy="202378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kk-KZ" sz="1800" dirty="0" smtClean="0">
                <a:latin typeface="Tahoma" pitchFamily="34" charset="0"/>
                <a:ea typeface="Tahoma" pitchFamily="34" charset="0"/>
                <a:cs typeface="Tahoma" pitchFamily="34" charset="0"/>
              </a:rPr>
              <a:t>Установить:</a:t>
            </a:r>
          </a:p>
          <a:p>
            <a:pPr>
              <a:lnSpc>
                <a:spcPct val="100000"/>
              </a:lnSpc>
              <a:spcBef>
                <a:spcPts val="0"/>
              </a:spcBef>
            </a:pPr>
            <a:r>
              <a:rPr lang="kk-KZ" sz="1800" dirty="0" smtClean="0">
                <a:latin typeface="Tahoma" pitchFamily="34" charset="0"/>
                <a:ea typeface="Tahoma" pitchFamily="34" charset="0"/>
                <a:cs typeface="Tahoma" pitchFamily="34" charset="0"/>
              </a:rPr>
              <a:t>Вид операции;</a:t>
            </a:r>
          </a:p>
          <a:p>
            <a:pPr>
              <a:lnSpc>
                <a:spcPct val="100000"/>
              </a:lnSpc>
              <a:spcBef>
                <a:spcPts val="0"/>
              </a:spcBef>
            </a:pPr>
            <a:r>
              <a:rPr lang="kk-KZ" sz="1800" dirty="0" smtClean="0">
                <a:latin typeface="Tahoma" pitchFamily="34" charset="0"/>
                <a:ea typeface="Tahoma" pitchFamily="34" charset="0"/>
                <a:cs typeface="Tahoma" pitchFamily="34" charset="0"/>
              </a:rPr>
              <a:t>Месяц начисления;</a:t>
            </a:r>
          </a:p>
          <a:p>
            <a:pPr>
              <a:lnSpc>
                <a:spcPct val="100000"/>
              </a:lnSpc>
              <a:spcBef>
                <a:spcPts val="0"/>
              </a:spcBef>
            </a:pPr>
            <a:r>
              <a:rPr lang="kk-KZ" sz="1800" dirty="0" smtClean="0">
                <a:latin typeface="Tahoma" pitchFamily="34" charset="0"/>
                <a:ea typeface="Tahoma" pitchFamily="34" charset="0"/>
                <a:cs typeface="Tahoma" pitchFamily="34" charset="0"/>
              </a:rPr>
              <a:t>Дату формирования документов;</a:t>
            </a:r>
          </a:p>
          <a:p>
            <a:pPr>
              <a:lnSpc>
                <a:spcPct val="100000"/>
              </a:lnSpc>
              <a:spcBef>
                <a:spcPts val="0"/>
              </a:spcBef>
            </a:pPr>
            <a:r>
              <a:rPr lang="kk-KZ" sz="1800" dirty="0" smtClean="0">
                <a:latin typeface="Tahoma" pitchFamily="34" charset="0"/>
                <a:ea typeface="Tahoma" pitchFamily="34" charset="0"/>
                <a:cs typeface="Tahoma" pitchFamily="34" charset="0"/>
              </a:rPr>
              <a:t>По команде </a:t>
            </a:r>
            <a:r>
              <a:rPr lang="kk-KZ" sz="1800" b="1" dirty="0" smtClean="0">
                <a:latin typeface="Tahoma" pitchFamily="34" charset="0"/>
                <a:ea typeface="Tahoma" pitchFamily="34" charset="0"/>
                <a:cs typeface="Tahoma" pitchFamily="34" charset="0"/>
              </a:rPr>
              <a:t>Создать сформировать Начисление взносов по зданиям</a:t>
            </a:r>
            <a:r>
              <a:rPr lang="kk-KZ" sz="1800" dirty="0" smtClean="0">
                <a:latin typeface="Tahoma" pitchFamily="34" charset="0"/>
                <a:ea typeface="Tahoma" pitchFamily="34" charset="0"/>
                <a:cs typeface="Tahoma" pitchFamily="34" charset="0"/>
              </a:rPr>
              <a:t>;</a:t>
            </a:r>
          </a:p>
          <a:p>
            <a:pPr>
              <a:lnSpc>
                <a:spcPct val="100000"/>
              </a:lnSpc>
              <a:spcBef>
                <a:spcPts val="0"/>
              </a:spcBef>
            </a:pPr>
            <a:r>
              <a:rPr lang="kk-KZ" sz="1800" dirty="0" smtClean="0">
                <a:latin typeface="Tahoma" pitchFamily="34" charset="0"/>
                <a:ea typeface="Tahoma" pitchFamily="34" charset="0"/>
                <a:cs typeface="Tahoma" pitchFamily="34" charset="0"/>
              </a:rPr>
              <a:t>По команде </a:t>
            </a:r>
            <a:r>
              <a:rPr lang="kk-KZ" sz="1800" b="1" dirty="0" smtClean="0">
                <a:latin typeface="Tahoma" pitchFamily="34" charset="0"/>
                <a:ea typeface="Tahoma" pitchFamily="34" charset="0"/>
                <a:cs typeface="Tahoma" pitchFamily="34" charset="0"/>
              </a:rPr>
              <a:t>Провести выполнить проведение сформированных документов</a:t>
            </a:r>
            <a:r>
              <a:rPr lang="kk-KZ" sz="1800" dirty="0" smtClean="0">
                <a:latin typeface="Tahoma" pitchFamily="34" charset="0"/>
                <a:ea typeface="Tahoma" pitchFamily="34" charset="0"/>
                <a:cs typeface="Tahoma" pitchFamily="34" charset="0"/>
              </a:rPr>
              <a:t>.</a:t>
            </a:r>
            <a:endParaRPr lang="ru-RU" sz="1800" dirty="0">
              <a:latin typeface="Tahoma" pitchFamily="34" charset="0"/>
              <a:ea typeface="Tahoma" pitchFamily="34" charset="0"/>
              <a:cs typeface="Tahoma" pitchFamily="34" charset="0"/>
            </a:endParaRPr>
          </a:p>
        </p:txBody>
      </p:sp>
      <p:pic>
        <p:nvPicPr>
          <p:cNvPr id="6" name="Рисунок 5"/>
          <p:cNvPicPr>
            <a:picLocks noChangeAspect="1"/>
          </p:cNvPicPr>
          <p:nvPr/>
        </p:nvPicPr>
        <p:blipFill>
          <a:blip r:embed="rId2" cstate="print"/>
          <a:stretch>
            <a:fillRect/>
          </a:stretch>
        </p:blipFill>
        <p:spPr>
          <a:xfrm>
            <a:off x="567968" y="3712279"/>
            <a:ext cx="7930573" cy="116228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r>
              <a:rPr lang="ru-RU" dirty="0" smtClean="0">
                <a:solidFill>
                  <a:srgbClr val="000000"/>
                </a:solidFill>
                <a:latin typeface="Tahoma" pitchFamily="34" charset="0"/>
                <a:ea typeface="Tahoma" pitchFamily="34" charset="0"/>
                <a:cs typeface="Tahoma" pitchFamily="34" charset="0"/>
              </a:rPr>
              <a:t>Прием оплаты от жильцов – наличный </a:t>
            </a:r>
            <a:r>
              <a:rPr lang="ru-RU" dirty="0" smtClean="0">
                <a:solidFill>
                  <a:srgbClr val="000000"/>
                </a:solidFill>
                <a:latin typeface="Tahoma" pitchFamily="34" charset="0"/>
                <a:ea typeface="Tahoma" pitchFamily="34" charset="0"/>
                <a:cs typeface="Tahoma" pitchFamily="34" charset="0"/>
              </a:rPr>
              <a:t>расчет</a:t>
            </a:r>
            <a:endParaRPr lang="ru-RU" dirty="0">
              <a:latin typeface="Tahoma" pitchFamily="34" charset="0"/>
              <a:ea typeface="Tahoma" pitchFamily="34" charset="0"/>
              <a:cs typeface="Tahoma" pitchFamily="34" charset="0"/>
            </a:endParaRPr>
          </a:p>
        </p:txBody>
      </p:sp>
      <p:sp>
        <p:nvSpPr>
          <p:cNvPr id="5" name="Подзаголовок 4">
            <a:extLst>
              <a:ext uri="{FF2B5EF4-FFF2-40B4-BE49-F238E27FC236}">
                <a16:creationId xmlns="" xmlns:a16="http://schemas.microsoft.com/office/drawing/2014/main" id="{66E3FB28-8736-F263-97D3-ED1038AEB770}"/>
              </a:ext>
            </a:extLst>
          </p:cNvPr>
          <p:cNvSpPr txBox="1">
            <a:spLocks noGrp="1"/>
          </p:cNvSpPr>
          <p:nvPr>
            <p:ph type="subTitle" idx="1"/>
          </p:nvPr>
        </p:nvSpPr>
        <p:spPr>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ru-RU" sz="1800" dirty="0" smtClean="0">
                <a:latin typeface="Tahoma" pitchFamily="34" charset="0"/>
                <a:ea typeface="Tahoma" pitchFamily="34" charset="0"/>
                <a:cs typeface="Tahoma" pitchFamily="34" charset="0"/>
              </a:rPr>
              <a:t>Оплата в наличном виде:</a:t>
            </a:r>
            <a:endParaRPr lang="ru-RU" sz="1800" dirty="0">
              <a:latin typeface="Tahoma" pitchFamily="34" charset="0"/>
              <a:ea typeface="Tahoma" pitchFamily="34" charset="0"/>
              <a:cs typeface="Tahoma" pitchFamily="34" charset="0"/>
            </a:endParaRPr>
          </a:p>
          <a:p>
            <a:pPr>
              <a:lnSpc>
                <a:spcPct val="100000"/>
              </a:lnSpc>
            </a:pPr>
            <a:r>
              <a:rPr lang="ru-RU" sz="1800" b="1" dirty="0" smtClean="0">
                <a:latin typeface="Tahoma" pitchFamily="34" charset="0"/>
                <a:ea typeface="Tahoma" pitchFamily="34" charset="0"/>
                <a:cs typeface="Tahoma" pitchFamily="34" charset="0"/>
              </a:rPr>
              <a:t>Приходный кассовый ордер</a:t>
            </a:r>
            <a:r>
              <a:rPr lang="ru-RU" sz="1800" dirty="0" smtClean="0">
                <a:latin typeface="Tahoma" pitchFamily="34" charset="0"/>
                <a:ea typeface="Tahoma" pitchFamily="34" charset="0"/>
                <a:cs typeface="Tahoma" pitchFamily="34" charset="0"/>
              </a:rPr>
              <a:t> с </a:t>
            </a:r>
            <a:r>
              <a:rPr lang="ru-RU" sz="1800" dirty="0">
                <a:latin typeface="Tahoma" pitchFamily="34" charset="0"/>
                <a:ea typeface="Tahoma" pitchFamily="34" charset="0"/>
                <a:cs typeface="Tahoma" pitchFamily="34" charset="0"/>
              </a:rPr>
              <a:t>видом операции </a:t>
            </a:r>
            <a:r>
              <a:rPr lang="ru-RU" sz="1800" b="1" dirty="0">
                <a:latin typeface="Tahoma" pitchFamily="34" charset="0"/>
                <a:ea typeface="Tahoma" pitchFamily="34" charset="0"/>
                <a:cs typeface="Tahoma" pitchFamily="34" charset="0"/>
              </a:rPr>
              <a:t>Оплата от покупателя / взносы </a:t>
            </a:r>
            <a:r>
              <a:rPr lang="ru-RU" sz="1800" b="1" dirty="0" smtClean="0">
                <a:latin typeface="Tahoma" pitchFamily="34" charset="0"/>
                <a:ea typeface="Tahoma" pitchFamily="34" charset="0"/>
                <a:cs typeface="Tahoma" pitchFamily="34" charset="0"/>
              </a:rPr>
              <a:t>жильцов</a:t>
            </a:r>
            <a:r>
              <a:rPr lang="ru-RU" sz="1800" dirty="0" smtClean="0">
                <a:latin typeface="Tahoma" pitchFamily="34" charset="0"/>
                <a:ea typeface="Tahoma" pitchFamily="34" charset="0"/>
                <a:cs typeface="Tahoma" pitchFamily="34" charset="0"/>
              </a:rPr>
              <a:t> – для фиксации наличных оплат</a:t>
            </a:r>
            <a:r>
              <a:rPr lang="ru-RU" sz="1800" dirty="0">
                <a:latin typeface="Tahoma" pitchFamily="34" charset="0"/>
                <a:ea typeface="Tahoma" pitchFamily="34" charset="0"/>
                <a:cs typeface="Tahoma" pitchFamily="34" charset="0"/>
              </a:rPr>
              <a:t>.</a:t>
            </a:r>
          </a:p>
        </p:txBody>
      </p:sp>
      <p:pic>
        <p:nvPicPr>
          <p:cNvPr id="6" name="Рисунок 5"/>
          <p:cNvPicPr>
            <a:picLocks noChangeAspect="1"/>
          </p:cNvPicPr>
          <p:nvPr/>
        </p:nvPicPr>
        <p:blipFill>
          <a:blip r:embed="rId2" cstate="print"/>
          <a:stretch>
            <a:fillRect/>
          </a:stretch>
        </p:blipFill>
        <p:spPr>
          <a:xfrm>
            <a:off x="198621" y="2189925"/>
            <a:ext cx="8803523" cy="2092962"/>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a:bodyPr>
          <a:lstStyle/>
          <a:p>
            <a:r>
              <a:rPr lang="ru-RU" dirty="0" smtClean="0">
                <a:solidFill>
                  <a:srgbClr val="000000"/>
                </a:solidFill>
                <a:latin typeface="Tahoma" pitchFamily="34" charset="0"/>
                <a:ea typeface="Tahoma" pitchFamily="34" charset="0"/>
                <a:cs typeface="Tahoma" pitchFamily="34" charset="0"/>
              </a:rPr>
              <a:t>Прием оплаты от жильцов – безналичный </a:t>
            </a:r>
            <a:r>
              <a:rPr lang="ru-RU" dirty="0" smtClean="0">
                <a:solidFill>
                  <a:srgbClr val="000000"/>
                </a:solidFill>
                <a:latin typeface="Tahoma" pitchFamily="34" charset="0"/>
                <a:ea typeface="Tahoma" pitchFamily="34" charset="0"/>
                <a:cs typeface="Tahoma" pitchFamily="34" charset="0"/>
              </a:rPr>
              <a:t>расчет</a:t>
            </a:r>
            <a:endParaRPr lang="ru-RU" dirty="0">
              <a:latin typeface="Tahoma" pitchFamily="34" charset="0"/>
              <a:ea typeface="Tahoma" pitchFamily="34" charset="0"/>
              <a:cs typeface="Tahoma" pitchFamily="34" charset="0"/>
            </a:endParaRPr>
          </a:p>
        </p:txBody>
      </p:sp>
      <p:sp>
        <p:nvSpPr>
          <p:cNvPr id="4" name="Подзаголовок 4">
            <a:extLst>
              <a:ext uri="{FF2B5EF4-FFF2-40B4-BE49-F238E27FC236}">
                <a16:creationId xmlns="" xmlns:a16="http://schemas.microsoft.com/office/drawing/2014/main" id="{AC956D27-FFB7-962D-3533-36FF1D380DAB}"/>
              </a:ext>
            </a:extLst>
          </p:cNvPr>
          <p:cNvSpPr txBox="1">
            <a:spLocks noGrp="1"/>
          </p:cNvSpPr>
          <p:nvPr>
            <p:ph type="subTitle" idx="1"/>
          </p:nvPr>
        </p:nvSpPr>
        <p:spPr>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ru-RU" sz="1800" dirty="0" smtClean="0">
                <a:latin typeface="Tahoma" pitchFamily="34" charset="0"/>
                <a:ea typeface="Tahoma" pitchFamily="34" charset="0"/>
                <a:cs typeface="Tahoma" pitchFamily="34" charset="0"/>
              </a:rPr>
              <a:t>Оплата в безналичном виде:</a:t>
            </a:r>
          </a:p>
          <a:p>
            <a:pPr marL="457200" indent="-457200" algn="l">
              <a:lnSpc>
                <a:spcPct val="100000"/>
              </a:lnSpc>
              <a:buFont typeface="Arial" panose="020B0604020202020204" pitchFamily="34" charset="0"/>
              <a:buChar char="•"/>
            </a:pPr>
            <a:r>
              <a:rPr lang="ru-RU" sz="1800" b="1" dirty="0" smtClean="0">
                <a:latin typeface="Tahoma" pitchFamily="34" charset="0"/>
                <a:ea typeface="Tahoma" pitchFamily="34" charset="0"/>
                <a:cs typeface="Tahoma" pitchFamily="34" charset="0"/>
              </a:rPr>
              <a:t>Платежное поручение входящее</a:t>
            </a:r>
            <a:r>
              <a:rPr lang="ru-RU" sz="1800" dirty="0" smtClean="0">
                <a:latin typeface="Tahoma" pitchFamily="34" charset="0"/>
                <a:ea typeface="Tahoma" pitchFamily="34" charset="0"/>
                <a:cs typeface="Tahoma" pitchFamily="34" charset="0"/>
              </a:rPr>
              <a:t> – для фиксации безналичных оплат. </a:t>
            </a:r>
          </a:p>
          <a:p>
            <a:pPr marL="457200" indent="-457200" algn="l">
              <a:lnSpc>
                <a:spcPct val="100000"/>
              </a:lnSpc>
              <a:buFont typeface="Arial" panose="020B0604020202020204" pitchFamily="34" charset="0"/>
              <a:buChar char="•"/>
            </a:pPr>
            <a:r>
              <a:rPr lang="ru-RU" sz="1800" dirty="0" smtClean="0">
                <a:latin typeface="Tahoma" pitchFamily="34" charset="0"/>
                <a:ea typeface="Tahoma" pitchFamily="34" charset="0"/>
                <a:cs typeface="Tahoma" pitchFamily="34" charset="0"/>
              </a:rPr>
              <a:t>Имеется возможность загрузки списка оплаты из внешнего файла – для экономии времени разнесения сумм оплаты с последующим формированием </a:t>
            </a:r>
            <a:r>
              <a:rPr lang="ru-RU" sz="1800" b="1" dirty="0" smtClean="0">
                <a:latin typeface="Tahoma" pitchFamily="34" charset="0"/>
                <a:ea typeface="Tahoma" pitchFamily="34" charset="0"/>
                <a:cs typeface="Tahoma" pitchFamily="34" charset="0"/>
              </a:rPr>
              <a:t>Ведомости приема оплаты ЖКХ</a:t>
            </a:r>
            <a:r>
              <a:rPr lang="ru-RU" sz="1800" dirty="0" smtClean="0">
                <a:latin typeface="Tahoma" pitchFamily="34" charset="0"/>
                <a:ea typeface="Tahoma" pitchFamily="34" charset="0"/>
                <a:cs typeface="Tahoma" pitchFamily="34" charset="0"/>
              </a:rPr>
              <a:t>.</a:t>
            </a:r>
            <a:endParaRPr lang="kk-KZ" sz="1800" dirty="0">
              <a:latin typeface="Tahoma" pitchFamily="34" charset="0"/>
              <a:ea typeface="Tahoma" pitchFamily="34" charset="0"/>
              <a:cs typeface="Tahoma" pitchFamily="34" charset="0"/>
            </a:endParaRPr>
          </a:p>
        </p:txBody>
      </p:sp>
      <p:pic>
        <p:nvPicPr>
          <p:cNvPr id="5" name="Рисунок 4"/>
          <p:cNvPicPr>
            <a:picLocks noChangeAspect="1"/>
          </p:cNvPicPr>
          <p:nvPr/>
        </p:nvPicPr>
        <p:blipFill>
          <a:blip r:embed="rId2" cstate="print"/>
          <a:stretch>
            <a:fillRect/>
          </a:stretch>
        </p:blipFill>
        <p:spPr>
          <a:xfrm>
            <a:off x="1074844" y="2844179"/>
            <a:ext cx="7027009" cy="1971307"/>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a:bodyPr>
          <a:lstStyle/>
          <a:p>
            <a:r>
              <a:rPr lang="ru-RU" dirty="0" smtClean="0">
                <a:solidFill>
                  <a:srgbClr val="000000"/>
                </a:solidFill>
                <a:latin typeface="Tahoma" pitchFamily="34" charset="0"/>
                <a:ea typeface="Tahoma" pitchFamily="34" charset="0"/>
                <a:cs typeface="Tahoma" pitchFamily="34" charset="0"/>
              </a:rPr>
              <a:t>Доход от сданного имущества в </a:t>
            </a:r>
            <a:r>
              <a:rPr lang="ru-RU" dirty="0" smtClean="0">
                <a:solidFill>
                  <a:srgbClr val="000000"/>
                </a:solidFill>
                <a:latin typeface="Tahoma" pitchFamily="34" charset="0"/>
                <a:ea typeface="Tahoma" pitchFamily="34" charset="0"/>
                <a:cs typeface="Tahoma" pitchFamily="34" charset="0"/>
              </a:rPr>
              <a:t>аренду</a:t>
            </a:r>
            <a:endParaRPr lang="ru-RU" dirty="0">
              <a:latin typeface="Tahoma" pitchFamily="34" charset="0"/>
              <a:ea typeface="Tahoma" pitchFamily="34" charset="0"/>
              <a:cs typeface="Tahoma" pitchFamily="34" charset="0"/>
            </a:endParaRPr>
          </a:p>
        </p:txBody>
      </p:sp>
      <p:sp>
        <p:nvSpPr>
          <p:cNvPr id="4" name="Подзаголовок 4">
            <a:extLst>
              <a:ext uri="{FF2B5EF4-FFF2-40B4-BE49-F238E27FC236}">
                <a16:creationId xmlns="" xmlns:a16="http://schemas.microsoft.com/office/drawing/2014/main" id="{C4C658C3-5024-328B-FA7D-379C96B3BEE0}"/>
              </a:ext>
            </a:extLst>
          </p:cNvPr>
          <p:cNvSpPr txBox="1">
            <a:spLocks noGrp="1"/>
          </p:cNvSpPr>
          <p:nvPr>
            <p:ph type="subTitle" idx="1"/>
          </p:nvPr>
        </p:nvSpPr>
        <p:spPr>
          <a:xfrm>
            <a:off x="480061" y="768668"/>
            <a:ext cx="3036346" cy="395049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ru-RU" sz="1800" dirty="0" smtClean="0">
                <a:latin typeface="Tahoma" pitchFamily="34" charset="0"/>
                <a:ea typeface="Tahoma" pitchFamily="34" charset="0"/>
                <a:cs typeface="Tahoma" pitchFamily="34" charset="0"/>
              </a:rPr>
              <a:t>Для использования возможности сдачи имущества в аренду необходимо включить опцию </a:t>
            </a:r>
            <a:r>
              <a:rPr lang="ru-RU" sz="1800" b="1" dirty="0" smtClean="0">
                <a:latin typeface="Tahoma" pitchFamily="34" charset="0"/>
                <a:ea typeface="Tahoma" pitchFamily="34" charset="0"/>
                <a:cs typeface="Tahoma" pitchFamily="34" charset="0"/>
              </a:rPr>
              <a:t>Использовать сдачу помещений в аренду</a:t>
            </a:r>
            <a:r>
              <a:rPr lang="ru-RU" sz="1800" dirty="0" smtClean="0">
                <a:latin typeface="Tahoma" pitchFamily="34" charset="0"/>
                <a:ea typeface="Tahoma" pitchFamily="34" charset="0"/>
                <a:cs typeface="Tahoma" pitchFamily="34" charset="0"/>
              </a:rPr>
              <a:t>.</a:t>
            </a:r>
          </a:p>
          <a:p>
            <a:pPr>
              <a:lnSpc>
                <a:spcPct val="100000"/>
              </a:lnSpc>
            </a:pPr>
            <a:endParaRPr lang="ru-RU" sz="1800" dirty="0" smtClean="0">
              <a:latin typeface="Tahoma" pitchFamily="34" charset="0"/>
              <a:ea typeface="Tahoma" pitchFamily="34" charset="0"/>
              <a:cs typeface="Tahoma" pitchFamily="34" charset="0"/>
            </a:endParaRPr>
          </a:p>
        </p:txBody>
      </p:sp>
      <p:sp>
        <p:nvSpPr>
          <p:cNvPr id="5" name="Подзаголовок 4">
            <a:extLst>
              <a:ext uri="{FF2B5EF4-FFF2-40B4-BE49-F238E27FC236}">
                <a16:creationId xmlns="" xmlns:a16="http://schemas.microsoft.com/office/drawing/2014/main" id="{C4C658C3-5024-328B-FA7D-379C96B3BEE0}"/>
              </a:ext>
            </a:extLst>
          </p:cNvPr>
          <p:cNvSpPr txBox="1">
            <a:spLocks/>
          </p:cNvSpPr>
          <p:nvPr/>
        </p:nvSpPr>
        <p:spPr>
          <a:xfrm>
            <a:off x="4208929" y="3493228"/>
            <a:ext cx="3758136" cy="146519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ru-RU" sz="1800" dirty="0" smtClean="0">
                <a:latin typeface="Tahoma" pitchFamily="34" charset="0"/>
                <a:ea typeface="Tahoma" pitchFamily="34" charset="0"/>
                <a:cs typeface="Tahoma" pitchFamily="34" charset="0"/>
              </a:rPr>
              <a:t>Установить для помещения признак </a:t>
            </a:r>
            <a:r>
              <a:rPr lang="ru-RU" sz="1800" b="1" dirty="0" smtClean="0">
                <a:latin typeface="Tahoma" pitchFamily="34" charset="0"/>
                <a:ea typeface="Tahoma" pitchFamily="34" charset="0"/>
                <a:cs typeface="Tahoma" pitchFamily="34" charset="0"/>
              </a:rPr>
              <a:t>Общее имущество кондоминиума</a:t>
            </a:r>
            <a:r>
              <a:rPr lang="ru-RU" sz="1800" dirty="0" smtClean="0">
                <a:latin typeface="Tahoma" pitchFamily="34" charset="0"/>
                <a:ea typeface="Tahoma" pitchFamily="34" charset="0"/>
                <a:cs typeface="Tahoma" pitchFamily="34" charset="0"/>
              </a:rPr>
              <a:t>.</a:t>
            </a:r>
          </a:p>
        </p:txBody>
      </p:sp>
      <p:pic>
        <p:nvPicPr>
          <p:cNvPr id="6" name="Рисунок 5"/>
          <p:cNvPicPr>
            <a:picLocks noChangeAspect="1"/>
          </p:cNvPicPr>
          <p:nvPr/>
        </p:nvPicPr>
        <p:blipFill>
          <a:blip r:embed="rId2" cstate="print"/>
          <a:stretch>
            <a:fillRect/>
          </a:stretch>
        </p:blipFill>
        <p:spPr>
          <a:xfrm>
            <a:off x="4140074" y="840442"/>
            <a:ext cx="4704923" cy="2355213"/>
          </a:xfrm>
          <a:prstGeom prst="rect">
            <a:avLst/>
          </a:prstGeom>
          <a:ln>
            <a:noFill/>
          </a:ln>
          <a:effectLst>
            <a:outerShdw blurRad="292100" dist="139700" dir="2700000" algn="tl" rotWithShape="0">
              <a:srgbClr val="333333">
                <a:alpha val="65000"/>
              </a:srgbClr>
            </a:outerShdw>
          </a:effectLst>
        </p:spPr>
      </p:pic>
      <p:pic>
        <p:nvPicPr>
          <p:cNvPr id="7" name="Рисунок 6"/>
          <p:cNvPicPr>
            <a:picLocks noChangeAspect="1"/>
          </p:cNvPicPr>
          <p:nvPr/>
        </p:nvPicPr>
        <p:blipFill>
          <a:blip r:embed="rId3" cstate="print"/>
          <a:stretch>
            <a:fillRect/>
          </a:stretch>
        </p:blipFill>
        <p:spPr>
          <a:xfrm>
            <a:off x="272392" y="3099547"/>
            <a:ext cx="3600361" cy="1918401"/>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a:bodyPr>
          <a:lstStyle/>
          <a:p>
            <a:r>
              <a:rPr lang="ru-RU" dirty="0" smtClean="0">
                <a:solidFill>
                  <a:srgbClr val="000000"/>
                </a:solidFill>
                <a:latin typeface="Tahoma" pitchFamily="34" charset="0"/>
                <a:ea typeface="Tahoma" pitchFamily="34" charset="0"/>
                <a:cs typeface="Tahoma" pitchFamily="34" charset="0"/>
              </a:rPr>
              <a:t>Доход от сданного имущества в </a:t>
            </a:r>
            <a:r>
              <a:rPr lang="ru-RU" dirty="0" smtClean="0">
                <a:solidFill>
                  <a:srgbClr val="000000"/>
                </a:solidFill>
                <a:latin typeface="Tahoma" pitchFamily="34" charset="0"/>
                <a:ea typeface="Tahoma" pitchFamily="34" charset="0"/>
                <a:cs typeface="Tahoma" pitchFamily="34" charset="0"/>
              </a:rPr>
              <a:t>аренду</a:t>
            </a:r>
            <a:endParaRPr lang="ru-RU" dirty="0">
              <a:latin typeface="Tahoma" pitchFamily="34" charset="0"/>
              <a:ea typeface="Tahoma" pitchFamily="34" charset="0"/>
              <a:cs typeface="Tahoma" pitchFamily="34" charset="0"/>
            </a:endParaRPr>
          </a:p>
        </p:txBody>
      </p:sp>
      <p:sp>
        <p:nvSpPr>
          <p:cNvPr id="4" name="Подзаголовок 4">
            <a:extLst>
              <a:ext uri="{FF2B5EF4-FFF2-40B4-BE49-F238E27FC236}">
                <a16:creationId xmlns="" xmlns:a16="http://schemas.microsoft.com/office/drawing/2014/main" id="{C4C658C3-5024-328B-FA7D-379C96B3BEE0}"/>
              </a:ext>
            </a:extLst>
          </p:cNvPr>
          <p:cNvSpPr txBox="1">
            <a:spLocks noGrp="1"/>
          </p:cNvSpPr>
          <p:nvPr>
            <p:ph type="subTitle" idx="1"/>
          </p:nvPr>
        </p:nvSpPr>
        <p:spPr>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ru-RU" sz="1800" dirty="0" smtClean="0">
                <a:latin typeface="Tahoma" pitchFamily="34" charset="0"/>
                <a:ea typeface="Tahoma" pitchFamily="34" charset="0"/>
                <a:cs typeface="Tahoma" pitchFamily="34" charset="0"/>
              </a:rPr>
              <a:t>Заполнить сведения о договорах сдачи в аренду</a:t>
            </a:r>
            <a:r>
              <a:rPr lang="ru-RU" sz="1800" dirty="0" smtClean="0">
                <a:latin typeface="Tahoma" pitchFamily="34" charset="0"/>
                <a:ea typeface="Tahoma" pitchFamily="34" charset="0"/>
                <a:cs typeface="Tahoma" pitchFamily="34" charset="0"/>
              </a:rPr>
              <a:t>.</a:t>
            </a:r>
          </a:p>
          <a:p>
            <a:pPr>
              <a:lnSpc>
                <a:spcPct val="100000"/>
              </a:lnSpc>
            </a:pPr>
            <a:endParaRPr lang="ru-RU" sz="1800" dirty="0" smtClean="0">
              <a:latin typeface="Tahoma" pitchFamily="34" charset="0"/>
              <a:ea typeface="Tahoma" pitchFamily="34" charset="0"/>
              <a:cs typeface="Tahoma" pitchFamily="34" charset="0"/>
            </a:endParaRPr>
          </a:p>
          <a:p>
            <a:pPr>
              <a:lnSpc>
                <a:spcPct val="100000"/>
              </a:lnSpc>
            </a:pPr>
            <a:endParaRPr lang="ru-RU" sz="1800" dirty="0" smtClean="0">
              <a:latin typeface="Tahoma" pitchFamily="34" charset="0"/>
              <a:ea typeface="Tahoma" pitchFamily="34" charset="0"/>
              <a:cs typeface="Tahoma" pitchFamily="34" charset="0"/>
            </a:endParaRPr>
          </a:p>
          <a:p>
            <a:pPr>
              <a:lnSpc>
                <a:spcPct val="100000"/>
              </a:lnSpc>
            </a:pPr>
            <a:endParaRPr lang="ru-RU" sz="1800" dirty="0" smtClean="0">
              <a:latin typeface="Tahoma" pitchFamily="34" charset="0"/>
              <a:ea typeface="Tahoma" pitchFamily="34" charset="0"/>
              <a:cs typeface="Tahoma" pitchFamily="34" charset="0"/>
            </a:endParaRPr>
          </a:p>
          <a:p>
            <a:pPr>
              <a:lnSpc>
                <a:spcPct val="100000"/>
              </a:lnSpc>
            </a:pPr>
            <a:r>
              <a:rPr lang="ru-RU" sz="1800" dirty="0" smtClean="0">
                <a:latin typeface="Tahoma" pitchFamily="34" charset="0"/>
                <a:ea typeface="Tahoma" pitchFamily="34" charset="0"/>
                <a:cs typeface="Tahoma" pitchFamily="34" charset="0"/>
              </a:rPr>
              <a:t>При оплате установить признак </a:t>
            </a:r>
            <a:r>
              <a:rPr lang="ru-RU" sz="1800" b="1" dirty="0" smtClean="0">
                <a:latin typeface="Tahoma" pitchFamily="34" charset="0"/>
                <a:ea typeface="Tahoma" pitchFamily="34" charset="0"/>
                <a:cs typeface="Tahoma" pitchFamily="34" charset="0"/>
              </a:rPr>
              <a:t>Оплата услуг собственниками зданий, помещений</a:t>
            </a:r>
            <a:r>
              <a:rPr lang="ru-RU" sz="1800" dirty="0" smtClean="0">
                <a:latin typeface="Tahoma" pitchFamily="34" charset="0"/>
                <a:ea typeface="Tahoma" pitchFamily="34" charset="0"/>
                <a:cs typeface="Tahoma" pitchFamily="34" charset="0"/>
              </a:rPr>
              <a:t>.</a:t>
            </a:r>
          </a:p>
          <a:p>
            <a:pPr>
              <a:lnSpc>
                <a:spcPct val="100000"/>
              </a:lnSpc>
            </a:pPr>
            <a:endParaRPr lang="ru-RU" sz="1800" dirty="0" smtClean="0">
              <a:latin typeface="Tahoma" pitchFamily="34" charset="0"/>
              <a:ea typeface="Tahoma" pitchFamily="34" charset="0"/>
              <a:cs typeface="Tahoma" pitchFamily="34" charset="0"/>
            </a:endParaRPr>
          </a:p>
        </p:txBody>
      </p:sp>
      <p:pic>
        <p:nvPicPr>
          <p:cNvPr id="5" name="Рисунок 4"/>
          <p:cNvPicPr>
            <a:picLocks noChangeAspect="1"/>
          </p:cNvPicPr>
          <p:nvPr/>
        </p:nvPicPr>
        <p:blipFill>
          <a:blip r:embed="rId2" cstate="print"/>
          <a:stretch>
            <a:fillRect/>
          </a:stretch>
        </p:blipFill>
        <p:spPr>
          <a:xfrm>
            <a:off x="921179" y="1211028"/>
            <a:ext cx="6763815" cy="1118349"/>
          </a:xfrm>
          <a:prstGeom prst="rect">
            <a:avLst/>
          </a:prstGeom>
          <a:ln>
            <a:noFill/>
          </a:ln>
          <a:effectLst>
            <a:outerShdw blurRad="292100" dist="139700" dir="2700000" algn="tl" rotWithShape="0">
              <a:srgbClr val="333333">
                <a:alpha val="65000"/>
              </a:srgbClr>
            </a:outerShdw>
          </a:effectLst>
        </p:spPr>
      </p:pic>
      <p:pic>
        <p:nvPicPr>
          <p:cNvPr id="6" name="Рисунок 5"/>
          <p:cNvPicPr>
            <a:picLocks noChangeAspect="1"/>
          </p:cNvPicPr>
          <p:nvPr/>
        </p:nvPicPr>
        <p:blipFill>
          <a:blip r:embed="rId3" cstate="print"/>
          <a:stretch>
            <a:fillRect/>
          </a:stretch>
        </p:blipFill>
        <p:spPr>
          <a:xfrm>
            <a:off x="1360833" y="3086099"/>
            <a:ext cx="5747978" cy="1676494"/>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Заголовок 4"/>
          <p:cNvSpPr>
            <a:spLocks noGrp="1"/>
          </p:cNvSpPr>
          <p:nvPr>
            <p:ph type="ctrTitle"/>
          </p:nvPr>
        </p:nvSpPr>
        <p:spPr bwMode="auto">
          <a:xfrm>
            <a:off x="579379" y="302559"/>
            <a:ext cx="7892268" cy="515174"/>
          </a:xfrm>
        </p:spPr>
        <p:txBody>
          <a:bodyPr>
            <a:noAutofit/>
          </a:bodyPr>
          <a:lstStyle/>
          <a:p>
            <a:pPr>
              <a:defRPr/>
            </a:pPr>
            <a:r>
              <a:rPr lang="ru-RU" dirty="0" smtClean="0">
                <a:solidFill>
                  <a:srgbClr val="000000"/>
                </a:solidFill>
                <a:latin typeface="Tahoma" pitchFamily="34" charset="0"/>
                <a:ea typeface="Tahoma" pitchFamily="34" charset="0"/>
                <a:cs typeface="Tahoma" pitchFamily="34" charset="0"/>
              </a:rPr>
              <a:t>1С-Рейтинг: Бухгалтерия ЖКХ для Казахстана</a:t>
            </a:r>
            <a:endParaRPr lang="ru-RU" dirty="0">
              <a:latin typeface="Tahoma" pitchFamily="34" charset="0"/>
              <a:ea typeface="Tahoma" pitchFamily="34" charset="0"/>
              <a:cs typeface="Tahoma" pitchFamily="34" charset="0"/>
            </a:endParaRPr>
          </a:p>
        </p:txBody>
      </p:sp>
      <p:sp>
        <p:nvSpPr>
          <p:cNvPr id="2" name="Подзаголовок 1"/>
          <p:cNvSpPr>
            <a:spLocks noGrp="1"/>
          </p:cNvSpPr>
          <p:nvPr>
            <p:ph type="subTitle" idx="1"/>
          </p:nvPr>
        </p:nvSpPr>
        <p:spPr bwMode="auto">
          <a:xfrm>
            <a:off x="480060" y="1102659"/>
            <a:ext cx="8214360" cy="3616502"/>
          </a:xfrm>
        </p:spPr>
        <p:txBody>
          <a:bodyPr/>
          <a:lstStyle/>
          <a:p>
            <a:pPr>
              <a:lnSpc>
                <a:spcPct val="100000"/>
              </a:lnSpc>
            </a:pPr>
            <a:r>
              <a:rPr lang="ru-RU" dirty="0" smtClean="0">
                <a:latin typeface="Tahoma" pitchFamily="34" charset="0"/>
                <a:ea typeface="Tahoma" pitchFamily="34" charset="0"/>
                <a:cs typeface="Tahoma" pitchFamily="34" charset="0"/>
              </a:rPr>
              <a:t>Может использоваться для работы:</a:t>
            </a:r>
            <a:endParaRPr lang="kk-KZ" dirty="0" smtClean="0">
              <a:latin typeface="Tahoma" pitchFamily="34" charset="0"/>
              <a:ea typeface="Tahoma" pitchFamily="34" charset="0"/>
              <a:cs typeface="Tahoma" pitchFamily="34" charset="0"/>
            </a:endParaRPr>
          </a:p>
          <a:p>
            <a:pPr>
              <a:lnSpc>
                <a:spcPct val="100000"/>
              </a:lnSpc>
              <a:buFont typeface="Arial" pitchFamily="34" charset="0"/>
              <a:buChar char="•"/>
            </a:pPr>
            <a:r>
              <a:rPr lang="ru-RU" b="1" dirty="0" smtClean="0">
                <a:latin typeface="Tahoma" pitchFamily="34" charset="0"/>
                <a:ea typeface="Tahoma" pitchFamily="34" charset="0"/>
                <a:cs typeface="Tahoma" pitchFamily="34" charset="0"/>
              </a:rPr>
              <a:t> ОСИ</a:t>
            </a:r>
            <a:r>
              <a:rPr lang="ru-RU" dirty="0" smtClean="0">
                <a:latin typeface="Tahoma" pitchFamily="34" charset="0"/>
                <a:ea typeface="Tahoma" pitchFamily="34" charset="0"/>
                <a:cs typeface="Tahoma" pitchFamily="34" charset="0"/>
              </a:rPr>
              <a:t> </a:t>
            </a:r>
            <a:r>
              <a:rPr lang="ru-RU" dirty="0" smtClean="0">
                <a:latin typeface="Tahoma" pitchFamily="34" charset="0"/>
                <a:ea typeface="Tahoma" pitchFamily="34" charset="0"/>
                <a:cs typeface="Tahoma" pitchFamily="34" charset="0"/>
              </a:rPr>
              <a:t>(объединениях собственников имущества);</a:t>
            </a:r>
          </a:p>
          <a:p>
            <a:pPr>
              <a:lnSpc>
                <a:spcPct val="100000"/>
              </a:lnSpc>
              <a:buFont typeface="Arial" pitchFamily="34" charset="0"/>
              <a:buChar char="•"/>
            </a:pPr>
            <a:r>
              <a:rPr lang="ru-RU" b="1" dirty="0" smtClean="0">
                <a:latin typeface="Tahoma" pitchFamily="34" charset="0"/>
                <a:ea typeface="Tahoma" pitchFamily="34" charset="0"/>
                <a:cs typeface="Tahoma" pitchFamily="34" charset="0"/>
              </a:rPr>
              <a:t> ПТ</a:t>
            </a:r>
            <a:r>
              <a:rPr lang="ru-RU" dirty="0" smtClean="0">
                <a:latin typeface="Tahoma" pitchFamily="34" charset="0"/>
                <a:ea typeface="Tahoma" pitchFamily="34" charset="0"/>
                <a:cs typeface="Tahoma" pitchFamily="34" charset="0"/>
              </a:rPr>
              <a:t> </a:t>
            </a:r>
            <a:r>
              <a:rPr lang="ru-RU" dirty="0" smtClean="0">
                <a:latin typeface="Tahoma" pitchFamily="34" charset="0"/>
                <a:ea typeface="Tahoma" pitchFamily="34" charset="0"/>
                <a:cs typeface="Tahoma" pitchFamily="34" charset="0"/>
              </a:rPr>
              <a:t>(простых товариществах);</a:t>
            </a:r>
          </a:p>
          <a:p>
            <a:pPr>
              <a:lnSpc>
                <a:spcPct val="100000"/>
              </a:lnSpc>
              <a:buFont typeface="Arial" pitchFamily="34" charset="0"/>
              <a:buChar char="•"/>
            </a:pPr>
            <a:r>
              <a:rPr lang="ru-RU" b="1" dirty="0" smtClean="0">
                <a:latin typeface="Tahoma" pitchFamily="34" charset="0"/>
                <a:ea typeface="Tahoma" pitchFamily="34" charset="0"/>
                <a:cs typeface="Tahoma" pitchFamily="34" charset="0"/>
              </a:rPr>
              <a:t> КСК</a:t>
            </a:r>
            <a:r>
              <a:rPr lang="ru-RU" dirty="0" smtClean="0">
                <a:latin typeface="Tahoma" pitchFamily="34" charset="0"/>
                <a:ea typeface="Tahoma" pitchFamily="34" charset="0"/>
                <a:cs typeface="Tahoma" pitchFamily="34" charset="0"/>
              </a:rPr>
              <a:t>;</a:t>
            </a:r>
          </a:p>
          <a:p>
            <a:pPr>
              <a:lnSpc>
                <a:spcPct val="100000"/>
              </a:lnSpc>
              <a:buFont typeface="Arial" pitchFamily="34" charset="0"/>
              <a:buChar char="•"/>
            </a:pPr>
            <a:r>
              <a:rPr lang="ru-RU" dirty="0" smtClean="0">
                <a:latin typeface="Tahoma" pitchFamily="34" charset="0"/>
                <a:ea typeface="Tahoma" pitchFamily="34" charset="0"/>
                <a:cs typeface="Tahoma" pitchFamily="34" charset="0"/>
              </a:rPr>
              <a:t> других </a:t>
            </a:r>
            <a:r>
              <a:rPr lang="ru-RU" dirty="0" smtClean="0">
                <a:latin typeface="Tahoma" pitchFamily="34" charset="0"/>
                <a:ea typeface="Tahoma" pitchFamily="34" charset="0"/>
                <a:cs typeface="Tahoma" pitchFamily="34" charset="0"/>
              </a:rPr>
              <a:t>видов организаций и объединений.</a:t>
            </a:r>
          </a:p>
          <a:p>
            <a:pPr>
              <a:defRPr/>
            </a:pPr>
            <a:endParaRPr lang="ru-RU" dirty="0">
              <a:latin typeface="Tahoma" pitchFamily="34" charset="0"/>
              <a:ea typeface="Tahoma" pitchFamily="34" charset="0"/>
              <a:cs typeface="Tahoma" pitchFamily="34" charset="0"/>
            </a:endParaRPr>
          </a:p>
        </p:txBody>
      </p:sp>
    </p:spTree>
  </p:cSld>
  <p:clrMapOvr>
    <a:masterClrMapping/>
  </p:clrMapOvr>
  <mc:AlternateContent xmlns:mc="http://schemas.openxmlformats.org/markup-compatibility/2006">
    <mc:Choice xmlns:p14="http://schemas.microsoft.com/office/powerpoint/2010/main" xmlns:w="http://schemas.openxmlformats.org/wordprocessingml/2006/main" xmlns:m="http://schemas.openxmlformats.org/officeDocument/2006/math" xmlns="" Requires="p14">
      <p:transition p14:dur="2000" advClick="1"/>
    </mc:Choice>
    <mc:Fallback>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a:extLst>
              <a:ext uri="{FF2B5EF4-FFF2-40B4-BE49-F238E27FC236}">
                <a16:creationId xmlns="" xmlns:a16="http://schemas.microsoft.com/office/drawing/2014/main" id="{96FC1D21-DFCA-1864-114E-354BFA8A3C7F}"/>
              </a:ext>
            </a:extLst>
          </p:cNvPr>
          <p:cNvSpPr txBox="1">
            <a:spLocks noGrp="1"/>
          </p:cNvSpPr>
          <p:nvPr>
            <p:ph type="ctrTitle"/>
          </p:nvPr>
        </p:nvSpPr>
        <p:spPr>
          <a:xfrm>
            <a:off x="470647" y="317183"/>
            <a:ext cx="7909176" cy="43434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2400" b="1" dirty="0" smtClean="0">
                <a:solidFill>
                  <a:srgbClr val="000000"/>
                </a:solidFill>
                <a:latin typeface="Tahoma" pitchFamily="34" charset="0"/>
                <a:ea typeface="Tahoma" pitchFamily="34" charset="0"/>
                <a:cs typeface="Tahoma" pitchFamily="34" charset="0"/>
              </a:rPr>
              <a:t>Специализированные банковские счета зданий</a:t>
            </a:r>
            <a:endParaRPr lang="ru-RU" sz="2400" b="1" dirty="0">
              <a:solidFill>
                <a:srgbClr val="363633"/>
              </a:solidFill>
              <a:latin typeface="Tahoma" pitchFamily="34" charset="0"/>
              <a:ea typeface="Tahoma" pitchFamily="34" charset="0"/>
              <a:cs typeface="Tahoma" pitchFamily="34" charset="0"/>
            </a:endParaRPr>
          </a:p>
        </p:txBody>
      </p:sp>
      <p:sp>
        <p:nvSpPr>
          <p:cNvPr id="5" name="Подзаголовок 4">
            <a:extLst>
              <a:ext uri="{FF2B5EF4-FFF2-40B4-BE49-F238E27FC236}">
                <a16:creationId xmlns="" xmlns:a16="http://schemas.microsoft.com/office/drawing/2014/main" id="{C4C658C3-5024-328B-FA7D-379C96B3BEE0}"/>
              </a:ext>
            </a:extLst>
          </p:cNvPr>
          <p:cNvSpPr txBox="1">
            <a:spLocks noGrp="1"/>
          </p:cNvSpPr>
          <p:nvPr>
            <p:ph type="subTitle" idx="1"/>
          </p:nvPr>
        </p:nvSpPr>
        <p:spPr>
          <a:xfrm>
            <a:off x="480060" y="768668"/>
            <a:ext cx="3446481" cy="395049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kk-KZ" sz="1800" dirty="0" smtClean="0">
                <a:latin typeface="Tahoma" pitchFamily="34" charset="0"/>
                <a:ea typeface="Tahoma" pitchFamily="34" charset="0"/>
                <a:cs typeface="Tahoma" pitchFamily="34" charset="0"/>
              </a:rPr>
              <a:t>Для зачисления безналичных оплат по взносам от жильцов открываются специализированные банковские счета зданий, на которые происходит зачисление для хранения. </a:t>
            </a:r>
          </a:p>
          <a:p>
            <a:pPr>
              <a:lnSpc>
                <a:spcPct val="100000"/>
              </a:lnSpc>
            </a:pPr>
            <a:r>
              <a:rPr lang="kk-KZ" sz="1800" dirty="0" smtClean="0">
                <a:latin typeface="Tahoma" pitchFamily="34" charset="0"/>
                <a:ea typeface="Tahoma" pitchFamily="34" charset="0"/>
                <a:cs typeface="Tahoma" pitchFamily="34" charset="0"/>
              </a:rPr>
              <a:t>Для проверки доступных средств по счетам можно использовать отчет </a:t>
            </a:r>
            <a:r>
              <a:rPr lang="kk-KZ" sz="1800" b="1" dirty="0" smtClean="0">
                <a:latin typeface="Tahoma" pitchFamily="34" charset="0"/>
                <a:ea typeface="Tahoma" pitchFamily="34" charset="0"/>
                <a:cs typeface="Tahoma" pitchFamily="34" charset="0"/>
              </a:rPr>
              <a:t>Денежные средства на банковских счетах зданий</a:t>
            </a:r>
            <a:r>
              <a:rPr lang="kk-KZ" sz="1800" dirty="0" smtClean="0">
                <a:latin typeface="Tahoma" pitchFamily="34" charset="0"/>
                <a:ea typeface="Tahoma" pitchFamily="34" charset="0"/>
                <a:cs typeface="Tahoma" pitchFamily="34" charset="0"/>
              </a:rPr>
              <a:t>.</a:t>
            </a:r>
          </a:p>
          <a:p>
            <a:pPr marL="457200" indent="-457200">
              <a:lnSpc>
                <a:spcPct val="100000"/>
              </a:lnSpc>
              <a:buFont typeface="+mj-lt"/>
              <a:buAutoNum type="arabicPeriod"/>
            </a:pPr>
            <a:endParaRPr lang="kk-KZ" sz="1800" dirty="0">
              <a:latin typeface="Tahoma" pitchFamily="34" charset="0"/>
              <a:ea typeface="Tahoma" pitchFamily="34" charset="0"/>
              <a:cs typeface="Tahoma" pitchFamily="34" charset="0"/>
            </a:endParaRPr>
          </a:p>
        </p:txBody>
      </p:sp>
      <p:pic>
        <p:nvPicPr>
          <p:cNvPr id="6" name="Рисунок 5"/>
          <p:cNvPicPr>
            <a:picLocks noChangeAspect="1"/>
          </p:cNvPicPr>
          <p:nvPr/>
        </p:nvPicPr>
        <p:blipFill>
          <a:blip r:embed="rId2" cstate="print"/>
          <a:stretch>
            <a:fillRect/>
          </a:stretch>
        </p:blipFill>
        <p:spPr>
          <a:xfrm>
            <a:off x="3853618" y="1197250"/>
            <a:ext cx="5142070" cy="893768"/>
          </a:xfrm>
          <a:prstGeom prst="rect">
            <a:avLst/>
          </a:prstGeom>
          <a:ln>
            <a:noFill/>
          </a:ln>
          <a:effectLst>
            <a:outerShdw blurRad="292100" dist="139700" dir="2700000" algn="tl" rotWithShape="0">
              <a:srgbClr val="333333">
                <a:alpha val="65000"/>
              </a:srgbClr>
            </a:outerShdw>
          </a:effectLst>
        </p:spPr>
      </p:pic>
      <p:pic>
        <p:nvPicPr>
          <p:cNvPr id="7" name="Рисунок 6"/>
          <p:cNvPicPr>
            <a:picLocks noChangeAspect="1"/>
          </p:cNvPicPr>
          <p:nvPr/>
        </p:nvPicPr>
        <p:blipFill>
          <a:blip r:embed="rId3" cstate="print"/>
          <a:stretch>
            <a:fillRect/>
          </a:stretch>
        </p:blipFill>
        <p:spPr>
          <a:xfrm>
            <a:off x="3942562" y="2848299"/>
            <a:ext cx="5018277" cy="1577527"/>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a:bodyPr>
          <a:lstStyle/>
          <a:p>
            <a:r>
              <a:rPr lang="ru-RU" dirty="0" smtClean="0">
                <a:solidFill>
                  <a:srgbClr val="000000"/>
                </a:solidFill>
                <a:latin typeface="Tahoma" pitchFamily="34" charset="0"/>
                <a:ea typeface="Tahoma" pitchFamily="34" charset="0"/>
                <a:cs typeface="Tahoma" pitchFamily="34" charset="0"/>
              </a:rPr>
              <a:t>Загрузка реестра из </a:t>
            </a:r>
            <a:r>
              <a:rPr lang="ru-RU" dirty="0" smtClean="0">
                <a:solidFill>
                  <a:srgbClr val="000000"/>
                </a:solidFill>
                <a:latin typeface="Tahoma" pitchFamily="34" charset="0"/>
                <a:ea typeface="Tahoma" pitchFamily="34" charset="0"/>
                <a:cs typeface="Tahoma" pitchFamily="34" charset="0"/>
              </a:rPr>
              <a:t>банка</a:t>
            </a:r>
            <a:endParaRPr lang="ru-RU" dirty="0">
              <a:latin typeface="Tahoma" pitchFamily="34" charset="0"/>
              <a:ea typeface="Tahoma" pitchFamily="34" charset="0"/>
              <a:cs typeface="Tahoma" pitchFamily="34" charset="0"/>
            </a:endParaRPr>
          </a:p>
        </p:txBody>
      </p:sp>
      <p:sp>
        <p:nvSpPr>
          <p:cNvPr id="4" name="Подзаголовок 4">
            <a:extLst>
              <a:ext uri="{FF2B5EF4-FFF2-40B4-BE49-F238E27FC236}">
                <a16:creationId xmlns="" xmlns:a16="http://schemas.microsoft.com/office/drawing/2014/main" id="{C4C658C3-5024-328B-FA7D-379C96B3BEE0}"/>
              </a:ext>
            </a:extLst>
          </p:cNvPr>
          <p:cNvSpPr txBox="1">
            <a:spLocks noGrp="1"/>
          </p:cNvSpPr>
          <p:nvPr>
            <p:ph type="subTitle" idx="1"/>
          </p:nvPr>
        </p:nvSpPr>
        <p:spPr>
          <a:xfrm>
            <a:off x="480060" y="768668"/>
            <a:ext cx="3688528" cy="395049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kk-KZ" sz="1800" dirty="0" smtClean="0">
                <a:latin typeface="Tahoma" pitchFamily="34" charset="0"/>
                <a:ea typeface="Tahoma" pitchFamily="34" charset="0"/>
                <a:cs typeface="Tahoma" pitchFamily="34" charset="0"/>
              </a:rPr>
              <a:t>Обработка предназначена для загрузки оплат из банк списком с последующим формированием </a:t>
            </a:r>
            <a:r>
              <a:rPr lang="kk-KZ" sz="1800" b="1" dirty="0" smtClean="0">
                <a:latin typeface="Tahoma" pitchFamily="34" charset="0"/>
                <a:ea typeface="Tahoma" pitchFamily="34" charset="0"/>
                <a:cs typeface="Tahoma" pitchFamily="34" charset="0"/>
              </a:rPr>
              <a:t>Ведомости приема оплаты</a:t>
            </a:r>
            <a:r>
              <a:rPr lang="kk-KZ" sz="1800" dirty="0" smtClean="0">
                <a:latin typeface="Tahoma" pitchFamily="34" charset="0"/>
                <a:ea typeface="Tahoma" pitchFamily="34" charset="0"/>
                <a:cs typeface="Tahoma" pitchFamily="34" charset="0"/>
              </a:rPr>
              <a:t>.</a:t>
            </a:r>
            <a:endParaRPr lang="kk-KZ" sz="1800" dirty="0">
              <a:latin typeface="Tahoma" pitchFamily="34" charset="0"/>
              <a:ea typeface="Tahoma" pitchFamily="34" charset="0"/>
              <a:cs typeface="Tahoma" pitchFamily="34" charset="0"/>
            </a:endParaRPr>
          </a:p>
          <a:p>
            <a:pPr>
              <a:lnSpc>
                <a:spcPct val="100000"/>
              </a:lnSpc>
            </a:pPr>
            <a:r>
              <a:rPr lang="kk-KZ" sz="1800" dirty="0" smtClean="0">
                <a:latin typeface="Tahoma" pitchFamily="34" charset="0"/>
                <a:ea typeface="Tahoma" pitchFamily="34" charset="0"/>
                <a:cs typeface="Tahoma" pitchFamily="34" charset="0"/>
              </a:rPr>
              <a:t>Загрузка по команде </a:t>
            </a:r>
            <a:r>
              <a:rPr lang="kk-KZ" sz="1800" b="1" dirty="0" smtClean="0">
                <a:latin typeface="Tahoma" pitchFamily="34" charset="0"/>
                <a:ea typeface="Tahoma" pitchFamily="34" charset="0"/>
                <a:cs typeface="Tahoma" pitchFamily="34" charset="0"/>
              </a:rPr>
              <a:t>Заполнить из файла</a:t>
            </a:r>
            <a:r>
              <a:rPr lang="kk-KZ" sz="1800" dirty="0" smtClean="0">
                <a:latin typeface="Tahoma" pitchFamily="34" charset="0"/>
                <a:ea typeface="Tahoma" pitchFamily="34" charset="0"/>
                <a:cs typeface="Tahoma" pitchFamily="34" charset="0"/>
              </a:rPr>
              <a:t>;</a:t>
            </a:r>
            <a:endParaRPr lang="kk-KZ" sz="1800" dirty="0">
              <a:latin typeface="Tahoma" pitchFamily="34" charset="0"/>
              <a:ea typeface="Tahoma" pitchFamily="34" charset="0"/>
              <a:cs typeface="Tahoma" pitchFamily="34" charset="0"/>
            </a:endParaRPr>
          </a:p>
          <a:p>
            <a:pPr>
              <a:lnSpc>
                <a:spcPct val="100000"/>
              </a:lnSpc>
            </a:pPr>
            <a:r>
              <a:rPr lang="ru-RU" sz="1800" dirty="0" smtClean="0">
                <a:latin typeface="Tahoma" pitchFamily="34" charset="0"/>
                <a:ea typeface="Tahoma" pitchFamily="34" charset="0"/>
                <a:cs typeface="Tahoma" pitchFamily="34" charset="0"/>
              </a:rPr>
              <a:t>Загрузка </a:t>
            </a:r>
            <a:r>
              <a:rPr lang="ru-RU" sz="1800" b="1" dirty="0" smtClean="0">
                <a:latin typeface="Tahoma" pitchFamily="34" charset="0"/>
                <a:ea typeface="Tahoma" pitchFamily="34" charset="0"/>
                <a:cs typeface="Tahoma" pitchFamily="34" charset="0"/>
              </a:rPr>
              <a:t>Из внешнего файла</a:t>
            </a:r>
            <a:r>
              <a:rPr lang="ru-RU" sz="1800" dirty="0" smtClean="0">
                <a:latin typeface="Tahoma" pitchFamily="34" charset="0"/>
                <a:ea typeface="Tahoma" pitchFamily="34" charset="0"/>
                <a:cs typeface="Tahoma" pitchFamily="34" charset="0"/>
              </a:rPr>
              <a:t>;</a:t>
            </a:r>
            <a:endParaRPr lang="kk-KZ" sz="1800" dirty="0">
              <a:latin typeface="Tahoma" pitchFamily="34" charset="0"/>
              <a:ea typeface="Tahoma" pitchFamily="34" charset="0"/>
              <a:cs typeface="Tahoma" pitchFamily="34" charset="0"/>
            </a:endParaRPr>
          </a:p>
          <a:p>
            <a:pPr>
              <a:lnSpc>
                <a:spcPct val="100000"/>
              </a:lnSpc>
            </a:pPr>
            <a:r>
              <a:rPr lang="kk-KZ" sz="1800" b="1" dirty="0" smtClean="0">
                <a:latin typeface="Tahoma" pitchFamily="34" charset="0"/>
                <a:ea typeface="Tahoma" pitchFamily="34" charset="0"/>
                <a:cs typeface="Tahoma" pitchFamily="34" charset="0"/>
              </a:rPr>
              <a:t>Изменение бланка</a:t>
            </a:r>
            <a:r>
              <a:rPr lang="kk-KZ" sz="1800" dirty="0" smtClean="0">
                <a:latin typeface="Tahoma" pitchFamily="34" charset="0"/>
                <a:ea typeface="Tahoma" pitchFamily="34" charset="0"/>
                <a:cs typeface="Tahoma" pitchFamily="34" charset="0"/>
              </a:rPr>
              <a:t> загрузки – должно быть соответсвие колонок загрузки с загружаемым файлом;</a:t>
            </a:r>
            <a:endParaRPr lang="en-US" sz="1800" dirty="0">
              <a:latin typeface="Tahoma" pitchFamily="34" charset="0"/>
              <a:ea typeface="Tahoma" pitchFamily="34" charset="0"/>
              <a:cs typeface="Tahoma" pitchFamily="34" charset="0"/>
            </a:endParaRPr>
          </a:p>
        </p:txBody>
      </p:sp>
      <p:pic>
        <p:nvPicPr>
          <p:cNvPr id="5" name="Рисунок 4"/>
          <p:cNvPicPr>
            <a:picLocks noChangeAspect="1"/>
          </p:cNvPicPr>
          <p:nvPr/>
        </p:nvPicPr>
        <p:blipFill>
          <a:blip r:embed="rId2" cstate="print"/>
          <a:stretch>
            <a:fillRect/>
          </a:stretch>
        </p:blipFill>
        <p:spPr>
          <a:xfrm>
            <a:off x="4244635" y="872466"/>
            <a:ext cx="4720611" cy="1114762"/>
          </a:xfrm>
          <a:prstGeom prst="rect">
            <a:avLst/>
          </a:prstGeom>
          <a:ln>
            <a:noFill/>
          </a:ln>
          <a:effectLst>
            <a:outerShdw blurRad="292100" dist="139700" dir="2700000" algn="tl" rotWithShape="0">
              <a:srgbClr val="333333">
                <a:alpha val="65000"/>
              </a:srgbClr>
            </a:outerShdw>
          </a:effectLst>
        </p:spPr>
      </p:pic>
      <p:pic>
        <p:nvPicPr>
          <p:cNvPr id="6" name="Рисунок 5"/>
          <p:cNvPicPr>
            <a:picLocks noChangeAspect="1"/>
          </p:cNvPicPr>
          <p:nvPr/>
        </p:nvPicPr>
        <p:blipFill>
          <a:blip r:embed="rId3" cstate="print"/>
          <a:stretch>
            <a:fillRect/>
          </a:stretch>
        </p:blipFill>
        <p:spPr>
          <a:xfrm>
            <a:off x="4247001" y="2220686"/>
            <a:ext cx="3531214" cy="2472913"/>
          </a:xfrm>
          <a:prstGeom prst="rect">
            <a:avLst/>
          </a:prstGeom>
          <a:ln>
            <a:noFill/>
          </a:ln>
          <a:effectLst>
            <a:outerShdw blurRad="292100" dist="139700" dir="2700000" algn="tl" rotWithShape="0">
              <a:srgbClr val="333333">
                <a:alpha val="65000"/>
              </a:srgbClr>
            </a:outerShdw>
          </a:effectLst>
        </p:spPr>
      </p:pic>
      <p:pic>
        <p:nvPicPr>
          <p:cNvPr id="7" name="Рисунок 6"/>
          <p:cNvPicPr>
            <a:picLocks noChangeAspect="1"/>
          </p:cNvPicPr>
          <p:nvPr/>
        </p:nvPicPr>
        <p:blipFill>
          <a:blip r:embed="rId4" cstate="print"/>
          <a:stretch>
            <a:fillRect/>
          </a:stretch>
        </p:blipFill>
        <p:spPr>
          <a:xfrm>
            <a:off x="8072591" y="3065930"/>
            <a:ext cx="822251" cy="842305"/>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solidFill>
                  <a:srgbClr val="000000"/>
                </a:solidFill>
                <a:latin typeface="Tahoma" pitchFamily="34" charset="0"/>
                <a:ea typeface="Tahoma" pitchFamily="34" charset="0"/>
                <a:cs typeface="Tahoma" pitchFamily="34" charset="0"/>
              </a:rPr>
              <a:t>Загрузка реестра из банка</a:t>
            </a:r>
            <a:endParaRPr lang="ru-RU" dirty="0">
              <a:solidFill>
                <a:srgbClr val="363633"/>
              </a:solidFill>
              <a:latin typeface="Tahoma" pitchFamily="34" charset="0"/>
              <a:ea typeface="Tahoma" pitchFamily="34" charset="0"/>
              <a:cs typeface="Tahoma" pitchFamily="34" charset="0"/>
            </a:endParaRPr>
          </a:p>
        </p:txBody>
      </p:sp>
      <p:sp>
        <p:nvSpPr>
          <p:cNvPr id="4" name="Подзаголовок 4">
            <a:extLst>
              <a:ext uri="{FF2B5EF4-FFF2-40B4-BE49-F238E27FC236}">
                <a16:creationId xmlns="" xmlns:a16="http://schemas.microsoft.com/office/drawing/2014/main" id="{C4C658C3-5024-328B-FA7D-379C96B3BEE0}"/>
              </a:ext>
            </a:extLst>
          </p:cNvPr>
          <p:cNvSpPr txBox="1">
            <a:spLocks noGrp="1"/>
          </p:cNvSpPr>
          <p:nvPr>
            <p:ph type="subTitle" idx="1"/>
          </p:nvPr>
        </p:nvSpPr>
        <p:spPr>
          <a:xfrm>
            <a:off x="480060" y="768668"/>
            <a:ext cx="3426311" cy="395049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ru-RU" sz="1800" dirty="0" smtClean="0">
                <a:latin typeface="Tahoma" pitchFamily="34" charset="0"/>
                <a:ea typeface="Tahoma" pitchFamily="34" charset="0"/>
                <a:cs typeface="Tahoma" pitchFamily="34" charset="0"/>
              </a:rPr>
              <a:t>Загрузка выполняется и по команде </a:t>
            </a:r>
            <a:r>
              <a:rPr lang="ru-RU" sz="1800" b="1" dirty="0" smtClean="0">
                <a:latin typeface="Tahoma" pitchFamily="34" charset="0"/>
                <a:ea typeface="Tahoma" pitchFamily="34" charset="0"/>
                <a:cs typeface="Tahoma" pitchFamily="34" charset="0"/>
              </a:rPr>
              <a:t>Создать ведомости</a:t>
            </a:r>
            <a:r>
              <a:rPr lang="ru-RU" sz="1800" dirty="0" smtClean="0">
                <a:latin typeface="Tahoma" pitchFamily="34" charset="0"/>
                <a:ea typeface="Tahoma" pitchFamily="34" charset="0"/>
                <a:cs typeface="Tahoma" pitchFamily="34" charset="0"/>
              </a:rPr>
              <a:t> формируется </a:t>
            </a:r>
            <a:r>
              <a:rPr lang="ru-RU" sz="1800" b="1" dirty="0" smtClean="0">
                <a:latin typeface="Tahoma" pitchFamily="34" charset="0"/>
                <a:ea typeface="Tahoma" pitchFamily="34" charset="0"/>
                <a:cs typeface="Tahoma" pitchFamily="34" charset="0"/>
              </a:rPr>
              <a:t>Ведомость приема оплаты</a:t>
            </a:r>
            <a:r>
              <a:rPr lang="ru-RU" sz="1800" dirty="0" smtClean="0">
                <a:latin typeface="Tahoma" pitchFamily="34" charset="0"/>
                <a:ea typeface="Tahoma" pitchFamily="34" charset="0"/>
                <a:cs typeface="Tahoma" pitchFamily="34" charset="0"/>
              </a:rPr>
              <a:t>;</a:t>
            </a:r>
          </a:p>
          <a:p>
            <a:pPr>
              <a:lnSpc>
                <a:spcPct val="120000"/>
              </a:lnSpc>
            </a:pPr>
            <a:r>
              <a:rPr lang="ru-RU" sz="1800" dirty="0">
                <a:latin typeface="Tahoma" pitchFamily="34" charset="0"/>
                <a:ea typeface="Tahoma" pitchFamily="34" charset="0"/>
                <a:cs typeface="Tahoma" pitchFamily="34" charset="0"/>
              </a:rPr>
              <a:t>Н</a:t>
            </a:r>
            <a:r>
              <a:rPr lang="ru-RU" sz="1800" dirty="0" smtClean="0">
                <a:latin typeface="Tahoma" pitchFamily="34" charset="0"/>
                <a:ea typeface="Tahoma" pitchFamily="34" charset="0"/>
                <a:cs typeface="Tahoma" pitchFamily="34" charset="0"/>
              </a:rPr>
              <a:t>а основании ведомости формируется платежный документ, и закрывает задолженность жильцов ранее начисленную </a:t>
            </a:r>
            <a:r>
              <a:rPr lang="ru-RU" sz="1800" b="1" dirty="0" smtClean="0">
                <a:latin typeface="Tahoma" pitchFamily="34" charset="0"/>
                <a:ea typeface="Tahoma" pitchFamily="34" charset="0"/>
                <a:cs typeface="Tahoma" pitchFamily="34" charset="0"/>
              </a:rPr>
              <a:t>Начислением взносов</a:t>
            </a:r>
            <a:r>
              <a:rPr lang="ru-RU" sz="1800" dirty="0" smtClean="0">
                <a:latin typeface="Tahoma" pitchFamily="34" charset="0"/>
                <a:ea typeface="Tahoma" pitchFamily="34" charset="0"/>
                <a:cs typeface="Tahoma" pitchFamily="34" charset="0"/>
              </a:rPr>
              <a:t>.</a:t>
            </a:r>
            <a:endParaRPr lang="en-US" sz="1800" dirty="0">
              <a:latin typeface="Tahoma" pitchFamily="34" charset="0"/>
              <a:ea typeface="Tahoma" pitchFamily="34" charset="0"/>
              <a:cs typeface="Tahoma" pitchFamily="34" charset="0"/>
            </a:endParaRPr>
          </a:p>
        </p:txBody>
      </p:sp>
      <p:pic>
        <p:nvPicPr>
          <p:cNvPr id="5" name="Рисунок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053450" y="955652"/>
            <a:ext cx="4799057" cy="1782711"/>
          </a:xfrm>
          <a:prstGeom prst="rect">
            <a:avLst/>
          </a:prstGeom>
          <a:ln>
            <a:noFill/>
          </a:ln>
          <a:effectLst>
            <a:outerShdw blurRad="292100" dist="139700" dir="2700000" algn="tl" rotWithShape="0">
              <a:srgbClr val="333333">
                <a:alpha val="65000"/>
              </a:srgbClr>
            </a:outerShdw>
          </a:effectLst>
        </p:spPr>
      </p:pic>
      <p:pic>
        <p:nvPicPr>
          <p:cNvPr id="6" name="Рисунок 5"/>
          <p:cNvPicPr>
            <a:picLocks noChangeAspect="1"/>
          </p:cNvPicPr>
          <p:nvPr/>
        </p:nvPicPr>
        <p:blipFill>
          <a:blip r:embed="rId3" cstate="print"/>
          <a:stretch>
            <a:fillRect/>
          </a:stretch>
        </p:blipFill>
        <p:spPr>
          <a:xfrm>
            <a:off x="3849434" y="3059206"/>
            <a:ext cx="5168357" cy="1446682"/>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Autofit/>
          </a:bodyPr>
          <a:lstStyle/>
          <a:p>
            <a:r>
              <a:rPr lang="ru-RU" dirty="0" smtClean="0">
                <a:solidFill>
                  <a:srgbClr val="000000"/>
                </a:solidFill>
                <a:latin typeface="Tahoma" pitchFamily="34" charset="0"/>
                <a:ea typeface="Tahoma" pitchFamily="34" charset="0"/>
                <a:cs typeface="Tahoma" pitchFamily="34" charset="0"/>
              </a:rPr>
              <a:t>Формирование документов расхода средств по статьям бюджета</a:t>
            </a:r>
            <a:endParaRPr lang="ru-RU" dirty="0">
              <a:latin typeface="Tahoma" pitchFamily="34" charset="0"/>
              <a:ea typeface="Tahoma" pitchFamily="34" charset="0"/>
              <a:cs typeface="Tahoma" pitchFamily="34" charset="0"/>
            </a:endParaRPr>
          </a:p>
        </p:txBody>
      </p:sp>
      <p:sp>
        <p:nvSpPr>
          <p:cNvPr id="4" name="Подзаголовок 4">
            <a:extLst>
              <a:ext uri="{FF2B5EF4-FFF2-40B4-BE49-F238E27FC236}">
                <a16:creationId xmlns="" xmlns:a16="http://schemas.microsoft.com/office/drawing/2014/main" id="{C4C658C3-5024-328B-FA7D-379C96B3BEE0}"/>
              </a:ext>
            </a:extLst>
          </p:cNvPr>
          <p:cNvSpPr txBox="1">
            <a:spLocks noGrp="1"/>
          </p:cNvSpPr>
          <p:nvPr>
            <p:ph type="subTitle" idx="1"/>
          </p:nvPr>
        </p:nvSpPr>
        <p:spPr>
          <a:xfrm>
            <a:off x="479425" y="1055688"/>
            <a:ext cx="8215313" cy="36639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ru-RU" sz="1800" dirty="0" smtClean="0">
                <a:latin typeface="Tahoma" pitchFamily="34" charset="0"/>
                <a:ea typeface="Tahoma" pitchFamily="34" charset="0"/>
                <a:cs typeface="Tahoma" pitchFamily="34" charset="0"/>
              </a:rPr>
              <a:t>Для отражения расходов средств и связи расходов со статьями бюджета, необходимо в первичных бухгалтерских документах устанавливать </a:t>
            </a:r>
            <a:r>
              <a:rPr lang="ru-RU" sz="1800" b="1" dirty="0" smtClean="0">
                <a:latin typeface="Tahoma" pitchFamily="34" charset="0"/>
                <a:ea typeface="Tahoma" pitchFamily="34" charset="0"/>
                <a:cs typeface="Tahoma" pitchFamily="34" charset="0"/>
              </a:rPr>
              <a:t>Статью затрат</a:t>
            </a:r>
            <a:r>
              <a:rPr lang="ru-RU" sz="1800" dirty="0" smtClean="0">
                <a:latin typeface="Tahoma" pitchFamily="34" charset="0"/>
                <a:ea typeface="Tahoma" pitchFamily="34" charset="0"/>
                <a:cs typeface="Tahoma" pitchFamily="34" charset="0"/>
              </a:rPr>
              <a:t> – указанную в смете расходов. </a:t>
            </a:r>
            <a:endParaRPr lang="en-US" sz="1800" dirty="0">
              <a:latin typeface="Tahoma" pitchFamily="34" charset="0"/>
              <a:ea typeface="Tahoma" pitchFamily="34" charset="0"/>
              <a:cs typeface="Tahoma" pitchFamily="34" charset="0"/>
            </a:endParaRPr>
          </a:p>
        </p:txBody>
      </p:sp>
      <p:pic>
        <p:nvPicPr>
          <p:cNvPr id="5" name="Рисунок 4"/>
          <p:cNvPicPr>
            <a:picLocks noChangeAspect="1"/>
          </p:cNvPicPr>
          <p:nvPr/>
        </p:nvPicPr>
        <p:blipFill>
          <a:blip r:embed="rId2" cstate="print"/>
          <a:stretch>
            <a:fillRect/>
          </a:stretch>
        </p:blipFill>
        <p:spPr>
          <a:xfrm>
            <a:off x="946892" y="3457254"/>
            <a:ext cx="7296156" cy="1359718"/>
          </a:xfrm>
          <a:prstGeom prst="rect">
            <a:avLst/>
          </a:prstGeom>
          <a:ln>
            <a:noFill/>
          </a:ln>
          <a:effectLst>
            <a:outerShdw blurRad="292100" dist="139700" dir="2700000" algn="tl" rotWithShape="0">
              <a:srgbClr val="333333">
                <a:alpha val="65000"/>
              </a:srgbClr>
            </a:outerShdw>
          </a:effectLst>
        </p:spPr>
      </p:pic>
      <p:pic>
        <p:nvPicPr>
          <p:cNvPr id="6" name="Рисунок 5"/>
          <p:cNvPicPr>
            <a:picLocks noChangeAspect="1"/>
          </p:cNvPicPr>
          <p:nvPr/>
        </p:nvPicPr>
        <p:blipFill>
          <a:blip r:embed="rId3" cstate="print"/>
          <a:stretch>
            <a:fillRect/>
          </a:stretch>
        </p:blipFill>
        <p:spPr>
          <a:xfrm>
            <a:off x="927899" y="2022697"/>
            <a:ext cx="7313036" cy="1271832"/>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a:extLst>
              <a:ext uri="{FF2B5EF4-FFF2-40B4-BE49-F238E27FC236}">
                <a16:creationId xmlns="" xmlns:a16="http://schemas.microsoft.com/office/drawing/2014/main" id="{96FC1D21-DFCA-1864-114E-354BFA8A3C7F}"/>
              </a:ext>
            </a:extLst>
          </p:cNvPr>
          <p:cNvSpPr txBox="1">
            <a:spLocks noGrp="1"/>
          </p:cNvSpPr>
          <p:nvPr>
            <p:ph type="ctrTitle"/>
          </p:nvPr>
        </p:nvSpPr>
        <p:spPr>
          <a:xfrm>
            <a:off x="477371" y="317183"/>
            <a:ext cx="7902452" cy="43434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2400" b="1" dirty="0" smtClean="0">
                <a:solidFill>
                  <a:srgbClr val="000000"/>
                </a:solidFill>
                <a:latin typeface="Tahoma" pitchFamily="34" charset="0"/>
                <a:ea typeface="Tahoma" pitchFamily="34" charset="0"/>
                <a:cs typeface="Tahoma" pitchFamily="34" charset="0"/>
              </a:rPr>
              <a:t>Отчет по управлению объектом кондоминиума и содержанию общего имущества</a:t>
            </a:r>
            <a:endParaRPr lang="ru-RU" sz="2000" b="1" dirty="0">
              <a:solidFill>
                <a:srgbClr val="363633"/>
              </a:solidFill>
              <a:latin typeface="Tahoma" pitchFamily="34" charset="0"/>
              <a:ea typeface="Tahoma" pitchFamily="34" charset="0"/>
              <a:cs typeface="Tahoma" pitchFamily="34" charset="0"/>
            </a:endParaRPr>
          </a:p>
        </p:txBody>
      </p:sp>
      <p:sp>
        <p:nvSpPr>
          <p:cNvPr id="5" name="Подзаголовок 4">
            <a:extLst>
              <a:ext uri="{FF2B5EF4-FFF2-40B4-BE49-F238E27FC236}">
                <a16:creationId xmlns="" xmlns:a16="http://schemas.microsoft.com/office/drawing/2014/main" id="{C4C658C3-5024-328B-FA7D-379C96B3BEE0}"/>
              </a:ext>
            </a:extLst>
          </p:cNvPr>
          <p:cNvSpPr txBox="1">
            <a:spLocks noGrp="1"/>
          </p:cNvSpPr>
          <p:nvPr>
            <p:ph type="subTitle" idx="1"/>
          </p:nvPr>
        </p:nvSpPr>
        <p:spPr>
          <a:xfrm>
            <a:off x="479425" y="1136650"/>
            <a:ext cx="8215313" cy="35829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kk-KZ" sz="1800" dirty="0" smtClean="0">
                <a:latin typeface="Tahoma" pitchFamily="34" charset="0"/>
                <a:ea typeface="Tahoma" pitchFamily="34" charset="0"/>
                <a:cs typeface="Tahoma" pitchFamily="34" charset="0"/>
              </a:rPr>
              <a:t>Для формирования отчета необходимо выполнить сопоставление доходов и расходов со строками отчета.</a:t>
            </a:r>
          </a:p>
        </p:txBody>
      </p:sp>
      <p:pic>
        <p:nvPicPr>
          <p:cNvPr id="6" name="Рисунок 5"/>
          <p:cNvPicPr>
            <a:picLocks noChangeAspect="1"/>
          </p:cNvPicPr>
          <p:nvPr/>
        </p:nvPicPr>
        <p:blipFill>
          <a:blip r:embed="rId2" cstate="print"/>
          <a:stretch>
            <a:fillRect/>
          </a:stretch>
        </p:blipFill>
        <p:spPr>
          <a:xfrm>
            <a:off x="404802" y="3919352"/>
            <a:ext cx="5552246" cy="1022442"/>
          </a:xfrm>
          <a:prstGeom prst="rect">
            <a:avLst/>
          </a:prstGeom>
          <a:ln>
            <a:noFill/>
          </a:ln>
          <a:effectLst>
            <a:outerShdw blurRad="292100" dist="139700" dir="2700000" algn="tl" rotWithShape="0">
              <a:srgbClr val="333333">
                <a:alpha val="65000"/>
              </a:srgbClr>
            </a:outerShdw>
          </a:effectLst>
        </p:spPr>
      </p:pic>
      <p:pic>
        <p:nvPicPr>
          <p:cNvPr id="7" name="Рисунок 6"/>
          <p:cNvPicPr>
            <a:picLocks noChangeAspect="1"/>
          </p:cNvPicPr>
          <p:nvPr/>
        </p:nvPicPr>
        <p:blipFill>
          <a:blip r:embed="rId3" cstate="print"/>
          <a:stretch>
            <a:fillRect/>
          </a:stretch>
        </p:blipFill>
        <p:spPr>
          <a:xfrm>
            <a:off x="1505589" y="1820188"/>
            <a:ext cx="6999675" cy="1943692"/>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a:extLst>
              <a:ext uri="{FF2B5EF4-FFF2-40B4-BE49-F238E27FC236}">
                <a16:creationId xmlns="" xmlns:a16="http://schemas.microsoft.com/office/drawing/2014/main" id="{96FC1D21-DFCA-1864-114E-354BFA8A3C7F}"/>
              </a:ext>
            </a:extLst>
          </p:cNvPr>
          <p:cNvSpPr txBox="1">
            <a:spLocks noGrp="1"/>
          </p:cNvSpPr>
          <p:nvPr>
            <p:ph type="ctrTitle"/>
          </p:nvPr>
        </p:nvSpPr>
        <p:spPr>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2400" b="1" dirty="0" smtClean="0">
                <a:solidFill>
                  <a:srgbClr val="000000"/>
                </a:solidFill>
                <a:latin typeface="Tahoma" pitchFamily="34" charset="0"/>
                <a:ea typeface="Tahoma" pitchFamily="34" charset="0"/>
                <a:cs typeface="Tahoma" pitchFamily="34" charset="0"/>
              </a:rPr>
              <a:t>Отчет по управлению объектом кондоминиума и содержанию общего имущества</a:t>
            </a:r>
            <a:endParaRPr lang="ru-RU" sz="2000" b="1" dirty="0">
              <a:solidFill>
                <a:srgbClr val="363633"/>
              </a:solidFill>
              <a:latin typeface="Tahoma" pitchFamily="34" charset="0"/>
              <a:ea typeface="Tahoma" pitchFamily="34" charset="0"/>
              <a:cs typeface="Tahoma" pitchFamily="34" charset="0"/>
            </a:endParaRPr>
          </a:p>
        </p:txBody>
      </p:sp>
      <p:sp>
        <p:nvSpPr>
          <p:cNvPr id="5" name="Подзаголовок 4">
            <a:extLst>
              <a:ext uri="{FF2B5EF4-FFF2-40B4-BE49-F238E27FC236}">
                <a16:creationId xmlns="" xmlns:a16="http://schemas.microsoft.com/office/drawing/2014/main" id="{C4C658C3-5024-328B-FA7D-379C96B3BEE0}"/>
              </a:ext>
            </a:extLst>
          </p:cNvPr>
          <p:cNvSpPr txBox="1">
            <a:spLocks noGrp="1"/>
          </p:cNvSpPr>
          <p:nvPr>
            <p:ph type="subTitle" idx="1"/>
          </p:nvPr>
        </p:nvSpPr>
        <p:spPr>
          <a:xfrm>
            <a:off x="479425" y="1929653"/>
            <a:ext cx="3843803" cy="278998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kk-KZ" sz="1800" dirty="0" smtClean="0">
                <a:latin typeface="Tahoma" pitchFamily="34" charset="0"/>
                <a:ea typeface="Tahoma" pitchFamily="34" charset="0"/>
                <a:cs typeface="Tahoma" pitchFamily="34" charset="0"/>
              </a:rPr>
              <a:t>Сформировать отчет за определенный период можно установив отбор по объекту кондоминиума, и проанализировать  по нему доходы и расходы.</a:t>
            </a:r>
            <a:endParaRPr lang="kk-KZ" sz="1800" dirty="0">
              <a:latin typeface="Tahoma" pitchFamily="34" charset="0"/>
              <a:ea typeface="Tahoma" pitchFamily="34" charset="0"/>
              <a:cs typeface="Tahoma" pitchFamily="34" charset="0"/>
            </a:endParaRPr>
          </a:p>
        </p:txBody>
      </p:sp>
      <p:pic>
        <p:nvPicPr>
          <p:cNvPr id="6" name="Рисунок 5"/>
          <p:cNvPicPr>
            <a:picLocks noChangeAspect="1"/>
          </p:cNvPicPr>
          <p:nvPr/>
        </p:nvPicPr>
        <p:blipFill>
          <a:blip r:embed="rId2" cstate="print"/>
          <a:stretch>
            <a:fillRect/>
          </a:stretch>
        </p:blipFill>
        <p:spPr>
          <a:xfrm>
            <a:off x="4438314" y="1156446"/>
            <a:ext cx="3992991" cy="3572225"/>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a:bodyPr>
          <a:lstStyle/>
          <a:p>
            <a:r>
              <a:rPr lang="ru-RU" dirty="0" smtClean="0">
                <a:solidFill>
                  <a:srgbClr val="000000"/>
                </a:solidFill>
                <a:latin typeface="Tahoma" pitchFamily="34" charset="0"/>
                <a:ea typeface="Tahoma" pitchFamily="34" charset="0"/>
                <a:cs typeface="Tahoma" pitchFamily="34" charset="0"/>
              </a:rPr>
              <a:t>Рассылка отчетов </a:t>
            </a:r>
            <a:endParaRPr lang="ru-RU" dirty="0">
              <a:latin typeface="Tahoma" pitchFamily="34" charset="0"/>
              <a:ea typeface="Tahoma" pitchFamily="34" charset="0"/>
              <a:cs typeface="Tahoma" pitchFamily="34" charset="0"/>
            </a:endParaRPr>
          </a:p>
        </p:txBody>
      </p:sp>
      <p:sp>
        <p:nvSpPr>
          <p:cNvPr id="4" name="Подзаголовок 4">
            <a:extLst>
              <a:ext uri="{FF2B5EF4-FFF2-40B4-BE49-F238E27FC236}">
                <a16:creationId xmlns="" xmlns:a16="http://schemas.microsoft.com/office/drawing/2014/main" id="{C4C658C3-5024-328B-FA7D-379C96B3BEE0}"/>
              </a:ext>
            </a:extLst>
          </p:cNvPr>
          <p:cNvSpPr txBox="1">
            <a:spLocks noGrp="1"/>
          </p:cNvSpPr>
          <p:nvPr>
            <p:ph type="subTitle" idx="1"/>
          </p:nvPr>
        </p:nvSpPr>
        <p:spPr>
          <a:xfrm>
            <a:off x="480060" y="833718"/>
            <a:ext cx="3829722" cy="388544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kk-KZ" sz="1800" dirty="0" smtClean="0">
                <a:latin typeface="Tahoma" pitchFamily="34" charset="0"/>
                <a:ea typeface="Tahoma" pitchFamily="34" charset="0"/>
                <a:cs typeface="Tahoma" pitchFamily="34" charset="0"/>
              </a:rPr>
              <a:t>Возможность информирования собственников помещений о начислениях, задолженности и т.д. По электронной почте (с помощью механизма рассылки отчетов).</a:t>
            </a:r>
          </a:p>
        </p:txBody>
      </p:sp>
      <p:pic>
        <p:nvPicPr>
          <p:cNvPr id="5" name="Рисунок 4"/>
          <p:cNvPicPr>
            <a:picLocks noChangeAspect="1"/>
          </p:cNvPicPr>
          <p:nvPr/>
        </p:nvPicPr>
        <p:blipFill>
          <a:blip r:embed="rId2" cstate="print"/>
          <a:stretch>
            <a:fillRect/>
          </a:stretch>
        </p:blipFill>
        <p:spPr>
          <a:xfrm>
            <a:off x="4503866" y="764054"/>
            <a:ext cx="4163000" cy="3695997"/>
          </a:xfrm>
          <a:prstGeom prst="rect">
            <a:avLst/>
          </a:prstGeom>
          <a:ln>
            <a:noFill/>
          </a:ln>
          <a:effectLst>
            <a:outerShdw blurRad="292100" dist="139700" dir="2700000" algn="tl" rotWithShape="0">
              <a:srgbClr val="333333">
                <a:alpha val="65000"/>
              </a:srgbClr>
            </a:outerShdw>
          </a:effectLst>
        </p:spPr>
      </p:pic>
      <p:sp>
        <p:nvSpPr>
          <p:cNvPr id="6" name="Подзаголовок 4">
            <a:extLst>
              <a:ext uri="{FF2B5EF4-FFF2-40B4-BE49-F238E27FC236}">
                <a16:creationId xmlns="" xmlns:a16="http://schemas.microsoft.com/office/drawing/2014/main" id="{C4C658C3-5024-328B-FA7D-379C96B3BEE0}"/>
              </a:ext>
            </a:extLst>
          </p:cNvPr>
          <p:cNvSpPr txBox="1">
            <a:spLocks/>
          </p:cNvSpPr>
          <p:nvPr/>
        </p:nvSpPr>
        <p:spPr>
          <a:xfrm>
            <a:off x="558053" y="3128281"/>
            <a:ext cx="2319618" cy="158738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kk-KZ" sz="1800" dirty="0" smtClean="0">
                <a:latin typeface="Tahoma" pitchFamily="34" charset="0"/>
                <a:ea typeface="Tahoma" pitchFamily="34" charset="0"/>
                <a:cs typeface="Tahoma" pitchFamily="34" charset="0"/>
              </a:rPr>
              <a:t>Подробнее о механизме рассылки отчетов:</a:t>
            </a:r>
          </a:p>
        </p:txBody>
      </p:sp>
      <p:pic>
        <p:nvPicPr>
          <p:cNvPr id="7" name="Рисунок 6"/>
          <p:cNvPicPr>
            <a:picLocks noChangeAspect="1"/>
          </p:cNvPicPr>
          <p:nvPr/>
        </p:nvPicPr>
        <p:blipFill>
          <a:blip r:embed="rId3" cstate="print"/>
          <a:stretch>
            <a:fillRect/>
          </a:stretch>
        </p:blipFill>
        <p:spPr>
          <a:xfrm>
            <a:off x="2979653" y="3250624"/>
            <a:ext cx="1141871" cy="1125901"/>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Заголовок 1">
            <a:extLst>
              <a:ext uri="{FF2B5EF4-FFF2-40B4-BE49-F238E27FC236}">
                <a16:creationId xmlns="" xmlns:a16="http://schemas.microsoft.com/office/drawing/2014/main" id="{ABA15E66-A2E5-5AE4-3DD7-2C70CC0D8998}"/>
              </a:ext>
            </a:extLst>
          </p:cNvPr>
          <p:cNvSpPr txBox="1">
            <a:spLocks noGrp="1"/>
          </p:cNvSpPr>
          <p:nvPr>
            <p:ph type="ctrTitle"/>
          </p:nvPr>
        </p:nvSpPr>
        <p:spPr>
          <a:xfrm>
            <a:off x="684906" y="1823254"/>
            <a:ext cx="8016239" cy="43434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ru-RU" sz="3600" dirty="0">
                <a:latin typeface="Tahoma" pitchFamily="34" charset="0"/>
                <a:ea typeface="Tahoma" pitchFamily="34" charset="0"/>
                <a:cs typeface="Tahoma" pitchFamily="34" charset="0"/>
              </a:rPr>
              <a:t>Спасибо за внимание!</a:t>
            </a:r>
          </a:p>
        </p:txBody>
      </p:sp>
      <p:sp>
        <p:nvSpPr>
          <p:cNvPr id="5" name="Подзаголовок 2">
            <a:extLst>
              <a:ext uri="{FF2B5EF4-FFF2-40B4-BE49-F238E27FC236}">
                <a16:creationId xmlns="" xmlns:a16="http://schemas.microsoft.com/office/drawing/2014/main" id="{CF2326CE-088F-646E-8AC9-043A3982BC53}"/>
              </a:ext>
            </a:extLst>
          </p:cNvPr>
          <p:cNvSpPr txBox="1">
            <a:spLocks noGrp="1"/>
          </p:cNvSpPr>
          <p:nvPr>
            <p:ph type="subTitle" idx="1"/>
          </p:nvPr>
        </p:nvSpPr>
        <p:spPr>
          <a:xfrm>
            <a:off x="677863" y="2528047"/>
            <a:ext cx="8016875" cy="219159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ru-RU" sz="2600" dirty="0" smtClean="0">
                <a:latin typeface="Tahoma" pitchFamily="34" charset="0"/>
                <a:ea typeface="Tahoma" pitchFamily="34" charset="0"/>
                <a:cs typeface="Tahoma" pitchFamily="34" charset="0"/>
              </a:rPr>
              <a:t>Вопросы </a:t>
            </a:r>
            <a:r>
              <a:rPr lang="ru-RU" sz="2600" dirty="0" smtClean="0">
                <a:latin typeface="Tahoma" pitchFamily="34" charset="0"/>
                <a:ea typeface="Tahoma" pitchFamily="34" charset="0"/>
                <a:cs typeface="Tahoma" pitchFamily="34" charset="0"/>
              </a:rPr>
              <a:t>по функционалу: </a:t>
            </a:r>
            <a:r>
              <a:rPr lang="en-US" sz="2600" dirty="0" smtClean="0">
                <a:latin typeface="Tahoma" pitchFamily="34" charset="0"/>
                <a:ea typeface="Tahoma" pitchFamily="34" charset="0"/>
                <a:cs typeface="Tahoma" pitchFamily="34" charset="0"/>
              </a:rPr>
              <a:t>fin@1c-rating.kz</a:t>
            </a:r>
            <a:endParaRPr lang="ru-RU" sz="2600" dirty="0" smtClean="0">
              <a:latin typeface="Tahoma" pitchFamily="34" charset="0"/>
              <a:ea typeface="Tahoma" pitchFamily="34" charset="0"/>
              <a:cs typeface="Tahoma" pitchFamily="34" charset="0"/>
            </a:endParaRPr>
          </a:p>
          <a:p>
            <a:pPr algn="l"/>
            <a:endParaRPr lang="ru-RU" sz="2600" dirty="0">
              <a:latin typeface="Tahoma" pitchFamily="34" charset="0"/>
              <a:ea typeface="Tahoma" pitchFamily="34" charset="0"/>
              <a:cs typeface="Tahoma" pitchFamily="34" charset="0"/>
            </a:endParaRPr>
          </a:p>
        </p:txBody>
      </p:sp>
    </p:spTree>
  </p:cSld>
  <p:clrMapOvr>
    <a:masterClrMapping/>
  </p:clrMapOvr>
  <mc:AlternateContent xmlns:mc="http://schemas.openxmlformats.org/markup-compatibility/2006">
    <mc:Choice xmlns:p14="http://schemas.microsoft.com/office/powerpoint/2010/main" xmlns:w="http://schemas.openxmlformats.org/wordprocessingml/2006/main" xmlns:m="http://schemas.openxmlformats.org/officeDocument/2006/math" xmlns="" Requires="p14">
      <p:transition p14:dur="2000" advClick="1"/>
    </mc:Choice>
    <mc:Fallback>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8" name="Заголовок 7"/>
          <p:cNvSpPr>
            <a:spLocks noGrp="1"/>
          </p:cNvSpPr>
          <p:nvPr>
            <p:ph type="ctrTitle"/>
          </p:nvPr>
        </p:nvSpPr>
        <p:spPr bwMode="auto"/>
        <p:txBody>
          <a:bodyPr>
            <a:normAutofit fontScale="90000"/>
          </a:bodyPr>
          <a:lstStyle/>
          <a:p>
            <a:pPr>
              <a:defRPr/>
            </a:pPr>
            <a:r>
              <a:rPr lang="ru-RU" dirty="0" smtClean="0">
                <a:solidFill>
                  <a:srgbClr val="000000"/>
                </a:solidFill>
                <a:latin typeface="Tahoma" pitchFamily="34" charset="0"/>
                <a:ea typeface="Tahoma" pitchFamily="34" charset="0"/>
                <a:cs typeface="Tahoma" pitchFamily="34" charset="0"/>
              </a:rPr>
              <a:t>1С-Рейтинг: Бухгалтерия ЖКХ для Казахстана</a:t>
            </a:r>
            <a:endParaRPr lang="ru-RU" dirty="0">
              <a:latin typeface="Tahoma" pitchFamily="34" charset="0"/>
              <a:ea typeface="Tahoma" pitchFamily="34" charset="0"/>
              <a:cs typeface="Tahoma" pitchFamily="34" charset="0"/>
            </a:endParaRPr>
          </a:p>
        </p:txBody>
      </p:sp>
      <p:sp>
        <p:nvSpPr>
          <p:cNvPr id="4" name="Подзаголовок 4">
            <a:extLst>
              <a:ext uri="{FF2B5EF4-FFF2-40B4-BE49-F238E27FC236}">
                <a16:creationId xmlns="" xmlns:a16="http://schemas.microsoft.com/office/drawing/2014/main" id="{E899FCDC-92A4-BD92-CFC0-9081C18E7BEE}"/>
              </a:ext>
            </a:extLst>
          </p:cNvPr>
          <p:cNvSpPr txBox="1">
            <a:spLocks noGrp="1"/>
          </p:cNvSpPr>
          <p:nvPr>
            <p:ph type="subTitle" idx="1"/>
          </p:nvPr>
        </p:nvSpPr>
        <p:spPr>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ru-RU" sz="1800" dirty="0" smtClean="0">
                <a:latin typeface="Tahoma" pitchFamily="34" charset="0"/>
                <a:ea typeface="Tahoma" pitchFamily="34" charset="0"/>
                <a:cs typeface="Tahoma" pitchFamily="34" charset="0"/>
              </a:rPr>
              <a:t>Программный продукт позволяет вести:</a:t>
            </a:r>
          </a:p>
          <a:p>
            <a:pPr>
              <a:lnSpc>
                <a:spcPct val="100000"/>
              </a:lnSpc>
            </a:pPr>
            <a:r>
              <a:rPr lang="ru-RU" sz="1800" b="1" i="1" dirty="0">
                <a:latin typeface="Tahoma" pitchFamily="34" charset="0"/>
                <a:ea typeface="Tahoma" pitchFamily="34" charset="0"/>
                <a:cs typeface="Tahoma" pitchFamily="34" charset="0"/>
              </a:rPr>
              <a:t>Оперативный </a:t>
            </a:r>
            <a:r>
              <a:rPr lang="ru-RU" sz="1800" b="1" i="1" dirty="0" smtClean="0">
                <a:latin typeface="Tahoma" pitchFamily="34" charset="0"/>
                <a:ea typeface="Tahoma" pitchFamily="34" charset="0"/>
                <a:cs typeface="Tahoma" pitchFamily="34" charset="0"/>
              </a:rPr>
              <a:t>учет </a:t>
            </a:r>
            <a:r>
              <a:rPr lang="ru-RU" sz="1800" dirty="0" smtClean="0">
                <a:latin typeface="Tahoma" pitchFamily="34" charset="0"/>
                <a:ea typeface="Tahoma" pitchFamily="34" charset="0"/>
                <a:cs typeface="Tahoma" pitchFamily="34" charset="0"/>
              </a:rPr>
              <a:t>:</a:t>
            </a:r>
            <a:endParaRPr lang="ru-RU" sz="1800" dirty="0">
              <a:latin typeface="Tahoma" pitchFamily="34" charset="0"/>
              <a:ea typeface="Tahoma" pitchFamily="34" charset="0"/>
              <a:cs typeface="Tahoma" pitchFamily="34" charset="0"/>
            </a:endParaRPr>
          </a:p>
          <a:p>
            <a:pPr lvl="1">
              <a:lnSpc>
                <a:spcPct val="100000"/>
              </a:lnSpc>
            </a:pPr>
            <a:r>
              <a:rPr lang="ru-RU" sz="1800" b="1" dirty="0" smtClean="0">
                <a:latin typeface="Tahoma" pitchFamily="34" charset="0"/>
                <a:ea typeface="Tahoma" pitchFamily="34" charset="0"/>
                <a:cs typeface="Tahoma" pitchFamily="34" charset="0"/>
              </a:rPr>
              <a:t>Зданий, помещений;</a:t>
            </a:r>
          </a:p>
          <a:p>
            <a:pPr lvl="1">
              <a:lnSpc>
                <a:spcPct val="100000"/>
              </a:lnSpc>
            </a:pPr>
            <a:r>
              <a:rPr lang="ru-RU" sz="1800" b="1" dirty="0" smtClean="0">
                <a:latin typeface="Tahoma" pitchFamily="34" charset="0"/>
                <a:ea typeface="Tahoma" pitchFamily="34" charset="0"/>
                <a:cs typeface="Tahoma" pitchFamily="34" charset="0"/>
              </a:rPr>
              <a:t>Собственников имущества;</a:t>
            </a:r>
            <a:endParaRPr lang="ru-RU" sz="1800" b="1" dirty="0">
              <a:latin typeface="Tahoma" pitchFamily="34" charset="0"/>
              <a:ea typeface="Tahoma" pitchFamily="34" charset="0"/>
              <a:cs typeface="Tahoma" pitchFamily="34" charset="0"/>
            </a:endParaRPr>
          </a:p>
          <a:p>
            <a:pPr lvl="1">
              <a:lnSpc>
                <a:spcPct val="100000"/>
              </a:lnSpc>
            </a:pPr>
            <a:r>
              <a:rPr lang="ru-RU" sz="1800" b="1" dirty="0">
                <a:latin typeface="Tahoma" pitchFamily="34" charset="0"/>
                <a:ea typeface="Tahoma" pitchFamily="34" charset="0"/>
                <a:cs typeface="Tahoma" pitchFamily="34" charset="0"/>
              </a:rPr>
              <a:t>Взаиморасчетов с собственниками (начисление взносов и учет оплаты</a:t>
            </a:r>
            <a:r>
              <a:rPr lang="ru-RU" sz="1800" b="1" dirty="0" smtClean="0">
                <a:latin typeface="Tahoma" pitchFamily="34" charset="0"/>
                <a:ea typeface="Tahoma" pitchFamily="34" charset="0"/>
                <a:cs typeface="Tahoma" pitchFamily="34" charset="0"/>
              </a:rPr>
              <a:t>);</a:t>
            </a:r>
            <a:endParaRPr lang="ru-RU" sz="1800" b="1" dirty="0">
              <a:latin typeface="Tahoma" pitchFamily="34" charset="0"/>
              <a:ea typeface="Tahoma" pitchFamily="34" charset="0"/>
              <a:cs typeface="Tahoma" pitchFamily="34" charset="0"/>
            </a:endParaRPr>
          </a:p>
          <a:p>
            <a:pPr lvl="1">
              <a:lnSpc>
                <a:spcPct val="100000"/>
              </a:lnSpc>
            </a:pPr>
            <a:r>
              <a:rPr lang="ru-RU" sz="1800" b="1" dirty="0">
                <a:latin typeface="Tahoma" pitchFamily="34" charset="0"/>
                <a:ea typeface="Tahoma" pitchFamily="34" charset="0"/>
                <a:cs typeface="Tahoma" pitchFamily="34" charset="0"/>
              </a:rPr>
              <a:t>Сметы расходов и анализ исполнения в разрезе статей затрат и </a:t>
            </a:r>
            <a:r>
              <a:rPr lang="ru-RU" sz="1800" b="1" dirty="0" smtClean="0">
                <a:latin typeface="Tahoma" pitchFamily="34" charset="0"/>
                <a:ea typeface="Tahoma" pitchFamily="34" charset="0"/>
                <a:cs typeface="Tahoma" pitchFamily="34" charset="0"/>
              </a:rPr>
              <a:t>зданий;</a:t>
            </a:r>
            <a:endParaRPr lang="ru-RU" sz="1800" b="1" dirty="0">
              <a:latin typeface="Tahoma" pitchFamily="34" charset="0"/>
              <a:ea typeface="Tahoma" pitchFamily="34" charset="0"/>
              <a:cs typeface="Tahoma" pitchFamily="34" charset="0"/>
            </a:endParaRPr>
          </a:p>
          <a:p>
            <a:pPr lvl="1">
              <a:lnSpc>
                <a:spcPct val="100000"/>
              </a:lnSpc>
            </a:pPr>
            <a:r>
              <a:rPr lang="ru-RU" sz="1800" b="1" dirty="0">
                <a:latin typeface="Tahoma" pitchFamily="34" charset="0"/>
                <a:ea typeface="Tahoma" pitchFamily="34" charset="0"/>
                <a:cs typeface="Tahoma" pitchFamily="34" charset="0"/>
              </a:rPr>
              <a:t>Специализированная </a:t>
            </a:r>
            <a:r>
              <a:rPr lang="ru-RU" sz="1800" b="1" dirty="0" smtClean="0">
                <a:latin typeface="Tahoma" pitchFamily="34" charset="0"/>
                <a:ea typeface="Tahoma" pitchFamily="34" charset="0"/>
                <a:cs typeface="Tahoma" pitchFamily="34" charset="0"/>
              </a:rPr>
              <a:t>отчетность</a:t>
            </a:r>
            <a:r>
              <a:rPr lang="ru-RU" sz="1800" dirty="0" smtClean="0">
                <a:latin typeface="Tahoma" pitchFamily="34" charset="0"/>
                <a:ea typeface="Tahoma" pitchFamily="34" charset="0"/>
                <a:cs typeface="Tahoma" pitchFamily="34" charset="0"/>
              </a:rPr>
              <a:t>.</a:t>
            </a:r>
            <a:endParaRPr lang="ru-RU" sz="1800" dirty="0">
              <a:latin typeface="Tahoma" pitchFamily="34" charset="0"/>
              <a:ea typeface="Tahoma" pitchFamily="34" charset="0"/>
              <a:cs typeface="Tahoma" pitchFamily="34" charset="0"/>
            </a:endParaRPr>
          </a:p>
          <a:p>
            <a:pPr>
              <a:lnSpc>
                <a:spcPct val="100000"/>
              </a:lnSpc>
            </a:pPr>
            <a:r>
              <a:rPr lang="ru-RU" sz="1800" b="1" i="1" dirty="0">
                <a:latin typeface="Tahoma" pitchFamily="34" charset="0"/>
                <a:ea typeface="Tahoma" pitchFamily="34" charset="0"/>
                <a:cs typeface="Tahoma" pitchFamily="34" charset="0"/>
              </a:rPr>
              <a:t>Бухгалтерский и налоговый учет</a:t>
            </a:r>
            <a:r>
              <a:rPr lang="ru-RU" sz="1800" dirty="0">
                <a:latin typeface="Tahoma" pitchFamily="34" charset="0"/>
                <a:ea typeface="Tahoma" pitchFamily="34" charset="0"/>
                <a:cs typeface="Tahoma" pitchFamily="34" charset="0"/>
              </a:rPr>
              <a:t>.</a:t>
            </a:r>
          </a:p>
          <a:p>
            <a:pPr marL="0" indent="0">
              <a:lnSpc>
                <a:spcPct val="100000"/>
              </a:lnSpc>
              <a:buNone/>
            </a:pPr>
            <a:r>
              <a:rPr lang="ru-RU" sz="1800" dirty="0" smtClean="0">
                <a:latin typeface="Tahoma" pitchFamily="34" charset="0"/>
                <a:ea typeface="Tahoma" pitchFamily="34" charset="0"/>
                <a:cs typeface="Tahoma" pitchFamily="34" charset="0"/>
              </a:rPr>
              <a:t>Подробная информация о программном продукте:</a:t>
            </a:r>
            <a:endParaRPr lang="ru-RU" sz="1800" u="sng" dirty="0" smtClean="0">
              <a:latin typeface="Tahoma" pitchFamily="34" charset="0"/>
              <a:ea typeface="Tahoma" pitchFamily="34" charset="0"/>
              <a:cs typeface="Tahoma" pitchFamily="34" charset="0"/>
            </a:endParaRPr>
          </a:p>
        </p:txBody>
      </p:sp>
      <p:pic>
        <p:nvPicPr>
          <p:cNvPr id="5" name="Рисунок 4"/>
          <p:cNvPicPr>
            <a:picLocks noChangeAspect="1"/>
          </p:cNvPicPr>
          <p:nvPr/>
        </p:nvPicPr>
        <p:blipFill>
          <a:blip r:embed="rId2" cstate="print"/>
          <a:stretch>
            <a:fillRect/>
          </a:stretch>
        </p:blipFill>
        <p:spPr>
          <a:xfrm>
            <a:off x="6284992" y="3552363"/>
            <a:ext cx="1359662" cy="1379086"/>
          </a:xfrm>
          <a:prstGeom prst="rect">
            <a:avLst/>
          </a:prstGeom>
        </p:spPr>
      </p:pic>
    </p:spTree>
  </p:cSld>
  <p:clrMapOvr>
    <a:masterClrMapping/>
  </p:clrMapOvr>
  <mc:AlternateContent xmlns:mc="http://schemas.openxmlformats.org/markup-compatibility/2006">
    <mc:Choice xmlns:p14="http://schemas.microsoft.com/office/powerpoint/2010/main" xmlns:w="http://schemas.openxmlformats.org/wordprocessingml/2006/main" xmlns:m="http://schemas.openxmlformats.org/officeDocument/2006/math" xmlns="" Requires="p14">
      <p:transition p14:dur="2000" advClick="1"/>
    </mc:Choice>
    <mc:Fallback>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a:bodyPr>
          <a:lstStyle/>
          <a:p>
            <a:r>
              <a:rPr lang="ru-RU" dirty="0" smtClean="0">
                <a:solidFill>
                  <a:srgbClr val="000000"/>
                </a:solidFill>
                <a:latin typeface="Tahoma" pitchFamily="34" charset="0"/>
                <a:ea typeface="Tahoma" pitchFamily="34" charset="0"/>
                <a:cs typeface="Tahoma" pitchFamily="34" charset="0"/>
              </a:rPr>
              <a:t>Справочная </a:t>
            </a:r>
            <a:r>
              <a:rPr lang="ru-RU" dirty="0" smtClean="0">
                <a:solidFill>
                  <a:srgbClr val="000000"/>
                </a:solidFill>
                <a:latin typeface="Tahoma" pitchFamily="34" charset="0"/>
                <a:ea typeface="Tahoma" pitchFamily="34" charset="0"/>
                <a:cs typeface="Tahoma" pitchFamily="34" charset="0"/>
              </a:rPr>
              <a:t>информация</a:t>
            </a:r>
            <a:endParaRPr lang="ru-RU" dirty="0">
              <a:latin typeface="Tahoma" pitchFamily="34" charset="0"/>
              <a:ea typeface="Tahoma" pitchFamily="34" charset="0"/>
              <a:cs typeface="Tahoma" pitchFamily="34" charset="0"/>
            </a:endParaRPr>
          </a:p>
        </p:txBody>
      </p:sp>
      <p:sp>
        <p:nvSpPr>
          <p:cNvPr id="4" name="Подзаголовок 4">
            <a:extLst>
              <a:ext uri="{FF2B5EF4-FFF2-40B4-BE49-F238E27FC236}">
                <a16:creationId xmlns="" xmlns:a16="http://schemas.microsoft.com/office/drawing/2014/main" id="{E899FCDC-92A4-BD92-CFC0-9081C18E7BEE}"/>
              </a:ext>
            </a:extLst>
          </p:cNvPr>
          <p:cNvSpPr txBox="1">
            <a:spLocks noGrp="1"/>
          </p:cNvSpPr>
          <p:nvPr>
            <p:ph type="subTitle" idx="1"/>
          </p:nvPr>
        </p:nvSpPr>
        <p:spPr>
          <a:xfrm>
            <a:off x="486783" y="1902759"/>
            <a:ext cx="3244776" cy="296507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kk-KZ" sz="1800" b="1" dirty="0" smtClean="0">
                <a:latin typeface="Tahoma" pitchFamily="34" charset="0"/>
                <a:ea typeface="Tahoma" pitchFamily="34" charset="0"/>
                <a:cs typeface="Tahoma" pitchFamily="34" charset="0"/>
              </a:rPr>
              <a:t>Здания</a:t>
            </a:r>
            <a:r>
              <a:rPr lang="kk-KZ" sz="1800" dirty="0" smtClean="0">
                <a:latin typeface="Tahoma" pitchFamily="34" charset="0"/>
                <a:ea typeface="Tahoma" pitchFamily="34" charset="0"/>
                <a:cs typeface="Tahoma" pitchFamily="34" charset="0"/>
              </a:rPr>
              <a:t> – в справочнике хранится список всех домов, по которым ведет учет управляющая </a:t>
            </a:r>
            <a:r>
              <a:rPr lang="kk-KZ" sz="1800" dirty="0" smtClean="0">
                <a:latin typeface="Tahoma" pitchFamily="34" charset="0"/>
                <a:ea typeface="Tahoma" pitchFamily="34" charset="0"/>
                <a:cs typeface="Tahoma" pitchFamily="34" charset="0"/>
              </a:rPr>
              <a:t>компания.</a:t>
            </a:r>
            <a:endParaRPr lang="kk-KZ" sz="1800" dirty="0" smtClean="0">
              <a:latin typeface="Tahoma" pitchFamily="34" charset="0"/>
              <a:ea typeface="Tahoma" pitchFamily="34" charset="0"/>
              <a:cs typeface="Tahoma" pitchFamily="34" charset="0"/>
            </a:endParaRPr>
          </a:p>
        </p:txBody>
      </p:sp>
      <p:pic>
        <p:nvPicPr>
          <p:cNvPr id="5" name="Рисунок 4"/>
          <p:cNvPicPr>
            <a:picLocks noChangeAspect="1"/>
          </p:cNvPicPr>
          <p:nvPr/>
        </p:nvPicPr>
        <p:blipFill>
          <a:blip r:embed="rId2" cstate="print"/>
          <a:stretch>
            <a:fillRect/>
          </a:stretch>
        </p:blipFill>
        <p:spPr>
          <a:xfrm>
            <a:off x="3771056" y="800099"/>
            <a:ext cx="4929010" cy="3865253"/>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a:bodyPr>
          <a:lstStyle/>
          <a:p>
            <a:r>
              <a:rPr lang="ru-RU" dirty="0" smtClean="0">
                <a:solidFill>
                  <a:srgbClr val="000000"/>
                </a:solidFill>
                <a:latin typeface="Tahoma" pitchFamily="34" charset="0"/>
                <a:ea typeface="Tahoma" pitchFamily="34" charset="0"/>
                <a:cs typeface="Tahoma" pitchFamily="34" charset="0"/>
              </a:rPr>
              <a:t>Справочная </a:t>
            </a:r>
            <a:r>
              <a:rPr lang="ru-RU" dirty="0" smtClean="0">
                <a:solidFill>
                  <a:srgbClr val="000000"/>
                </a:solidFill>
                <a:latin typeface="Tahoma" pitchFamily="34" charset="0"/>
                <a:ea typeface="Tahoma" pitchFamily="34" charset="0"/>
                <a:cs typeface="Tahoma" pitchFamily="34" charset="0"/>
              </a:rPr>
              <a:t>информация</a:t>
            </a:r>
            <a:endParaRPr lang="ru-RU" dirty="0">
              <a:latin typeface="Tahoma" pitchFamily="34" charset="0"/>
              <a:ea typeface="Tahoma" pitchFamily="34" charset="0"/>
              <a:cs typeface="Tahoma" pitchFamily="34" charset="0"/>
            </a:endParaRPr>
          </a:p>
        </p:txBody>
      </p:sp>
      <p:sp>
        <p:nvSpPr>
          <p:cNvPr id="3" name="Подзаголовок 2"/>
          <p:cNvSpPr>
            <a:spLocks noGrp="1"/>
          </p:cNvSpPr>
          <p:nvPr>
            <p:ph type="subTitle" idx="1"/>
          </p:nvPr>
        </p:nvSpPr>
        <p:spPr>
          <a:xfrm>
            <a:off x="480060" y="773206"/>
            <a:ext cx="8045375" cy="3945955"/>
          </a:xfrm>
        </p:spPr>
        <p:txBody>
          <a:bodyPr/>
          <a:lstStyle/>
          <a:p>
            <a:r>
              <a:rPr lang="kk-KZ" b="1" dirty="0" smtClean="0">
                <a:latin typeface="Tahoma" pitchFamily="34" charset="0"/>
                <a:ea typeface="Tahoma" pitchFamily="34" charset="0"/>
                <a:cs typeface="Tahoma" pitchFamily="34" charset="0"/>
              </a:rPr>
              <a:t>Помещения</a:t>
            </a:r>
            <a:r>
              <a:rPr lang="kk-KZ" dirty="0" smtClean="0">
                <a:latin typeface="Tahoma" pitchFamily="34" charset="0"/>
                <a:ea typeface="Tahoma" pitchFamily="34" charset="0"/>
                <a:cs typeface="Tahoma" pitchFamily="34" charset="0"/>
              </a:rPr>
              <a:t> – в справочнике хранится список помещений определенного </a:t>
            </a:r>
            <a:r>
              <a:rPr lang="kk-KZ" dirty="0" smtClean="0">
                <a:latin typeface="Tahoma" pitchFamily="34" charset="0"/>
                <a:ea typeface="Tahoma" pitchFamily="34" charset="0"/>
                <a:cs typeface="Tahoma" pitchFamily="34" charset="0"/>
              </a:rPr>
              <a:t>здания.</a:t>
            </a:r>
            <a:endParaRPr lang="ru-RU" dirty="0">
              <a:latin typeface="Tahoma" pitchFamily="34" charset="0"/>
              <a:ea typeface="Tahoma" pitchFamily="34" charset="0"/>
              <a:cs typeface="Tahoma" pitchFamily="34" charset="0"/>
            </a:endParaRPr>
          </a:p>
        </p:txBody>
      </p:sp>
      <p:pic>
        <p:nvPicPr>
          <p:cNvPr id="4" name="Рисунок 3"/>
          <p:cNvPicPr>
            <a:picLocks noChangeAspect="1"/>
          </p:cNvPicPr>
          <p:nvPr/>
        </p:nvPicPr>
        <p:blipFill rotWithShape="1">
          <a:blip r:embed="rId2" cstate="print"/>
          <a:srcRect r="1724"/>
          <a:stretch/>
        </p:blipFill>
        <p:spPr>
          <a:xfrm>
            <a:off x="1207731" y="1809999"/>
            <a:ext cx="6686307" cy="2496559"/>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solidFill>
                  <a:srgbClr val="000000"/>
                </a:solidFill>
                <a:latin typeface="Tahoma" pitchFamily="34" charset="0"/>
                <a:ea typeface="Tahoma" pitchFamily="34" charset="0"/>
                <a:cs typeface="Tahoma" pitchFamily="34" charset="0"/>
              </a:rPr>
              <a:t>Учет собственников</a:t>
            </a:r>
            <a:endParaRPr lang="ru-RU" dirty="0">
              <a:latin typeface="Tahoma" pitchFamily="34" charset="0"/>
              <a:ea typeface="Tahoma" pitchFamily="34" charset="0"/>
              <a:cs typeface="Tahoma" pitchFamily="34" charset="0"/>
            </a:endParaRPr>
          </a:p>
        </p:txBody>
      </p:sp>
      <p:sp>
        <p:nvSpPr>
          <p:cNvPr id="4" name="Подзаголовок 4">
            <a:extLst>
              <a:ext uri="{FF2B5EF4-FFF2-40B4-BE49-F238E27FC236}">
                <a16:creationId xmlns="" xmlns:a16="http://schemas.microsoft.com/office/drawing/2014/main" id="{E899FCDC-92A4-BD92-CFC0-9081C18E7BEE}"/>
              </a:ext>
            </a:extLst>
          </p:cNvPr>
          <p:cNvSpPr txBox="1">
            <a:spLocks noGrp="1"/>
          </p:cNvSpPr>
          <p:nvPr>
            <p:ph type="subTitle" idx="1"/>
          </p:nvPr>
        </p:nvSpPr>
        <p:spPr>
          <a:xfrm>
            <a:off x="480059" y="768669"/>
            <a:ext cx="5006341" cy="259309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kk-KZ" sz="1800" dirty="0" smtClean="0">
                <a:latin typeface="Tahoma" pitchFamily="34" charset="0"/>
                <a:ea typeface="Tahoma" pitchFamily="34" charset="0"/>
                <a:cs typeface="Tahoma" pitchFamily="34" charset="0"/>
              </a:rPr>
              <a:t>С </a:t>
            </a:r>
            <a:r>
              <a:rPr lang="kk-KZ" sz="1800" dirty="0">
                <a:latin typeface="Tahoma" pitchFamily="34" charset="0"/>
                <a:ea typeface="Tahoma" pitchFamily="34" charset="0"/>
                <a:cs typeface="Tahoma" pitchFamily="34" charset="0"/>
              </a:rPr>
              <a:t>помощью  документа </a:t>
            </a:r>
            <a:r>
              <a:rPr lang="kk-KZ" sz="1800" b="1" dirty="0" smtClean="0">
                <a:latin typeface="Tahoma" pitchFamily="34" charset="0"/>
                <a:ea typeface="Tahoma" pitchFamily="34" charset="0"/>
                <a:cs typeface="Tahoma" pitchFamily="34" charset="0"/>
              </a:rPr>
              <a:t>Регистрация собственника</a:t>
            </a:r>
            <a:r>
              <a:rPr lang="kk-KZ" sz="1800" dirty="0" smtClean="0">
                <a:latin typeface="Tahoma" pitchFamily="34" charset="0"/>
                <a:ea typeface="Tahoma" pitchFamily="34" charset="0"/>
                <a:cs typeface="Tahoma" pitchFamily="34" charset="0"/>
              </a:rPr>
              <a:t> </a:t>
            </a:r>
            <a:r>
              <a:rPr lang="kk-KZ" sz="1800" dirty="0">
                <a:latin typeface="Tahoma" pitchFamily="34" charset="0"/>
                <a:ea typeface="Tahoma" pitchFamily="34" charset="0"/>
                <a:cs typeface="Tahoma" pitchFamily="34" charset="0"/>
              </a:rPr>
              <a:t>производится отражение  информации по собственникам </a:t>
            </a:r>
            <a:r>
              <a:rPr lang="kk-KZ" sz="1800" dirty="0" smtClean="0">
                <a:latin typeface="Tahoma" pitchFamily="34" charset="0"/>
                <a:ea typeface="Tahoma" pitchFamily="34" charset="0"/>
                <a:cs typeface="Tahoma" pitchFamily="34" charset="0"/>
              </a:rPr>
              <a:t>имущества, данные являются периодическими так как собственники могут меняться.</a:t>
            </a:r>
          </a:p>
          <a:p>
            <a:pPr>
              <a:lnSpc>
                <a:spcPct val="100000"/>
              </a:lnSpc>
              <a:spcBef>
                <a:spcPts val="0"/>
              </a:spcBef>
            </a:pPr>
            <a:r>
              <a:rPr lang="kk-KZ" sz="1800" dirty="0">
                <a:latin typeface="Tahoma" pitchFamily="34" charset="0"/>
                <a:ea typeface="Tahoma" pitchFamily="34" charset="0"/>
                <a:cs typeface="Tahoma" pitchFamily="34" charset="0"/>
              </a:rPr>
              <a:t>Поддержана возможность первоначальной загрузки НСИ по собственникам из </a:t>
            </a:r>
            <a:r>
              <a:rPr lang="kk-KZ" sz="1800" dirty="0" smtClean="0">
                <a:latin typeface="Tahoma" pitchFamily="34" charset="0"/>
                <a:ea typeface="Tahoma" pitchFamily="34" charset="0"/>
                <a:cs typeface="Tahoma" pitchFamily="34" charset="0"/>
              </a:rPr>
              <a:t>файлов.</a:t>
            </a:r>
            <a:endParaRPr lang="ru-RU" sz="1800" dirty="0">
              <a:latin typeface="Tahoma" pitchFamily="34" charset="0"/>
              <a:ea typeface="Tahoma" pitchFamily="34" charset="0"/>
              <a:cs typeface="Tahoma" pitchFamily="34" charset="0"/>
            </a:endParaRPr>
          </a:p>
        </p:txBody>
      </p:sp>
      <p:pic>
        <p:nvPicPr>
          <p:cNvPr id="5" name="Рисунок 4"/>
          <p:cNvPicPr>
            <a:picLocks noChangeAspect="1"/>
          </p:cNvPicPr>
          <p:nvPr/>
        </p:nvPicPr>
        <p:blipFill>
          <a:blip r:embed="rId2" cstate="print"/>
          <a:stretch>
            <a:fillRect/>
          </a:stretch>
        </p:blipFill>
        <p:spPr>
          <a:xfrm>
            <a:off x="5506794" y="932267"/>
            <a:ext cx="3482564" cy="1810933"/>
          </a:xfrm>
          <a:prstGeom prst="rect">
            <a:avLst/>
          </a:prstGeom>
          <a:ln>
            <a:noFill/>
          </a:ln>
          <a:effectLst>
            <a:outerShdw blurRad="292100" dist="139700" dir="2700000" algn="tl" rotWithShape="0">
              <a:srgbClr val="333333">
                <a:alpha val="65000"/>
              </a:srgbClr>
            </a:outerShdw>
          </a:effectLst>
        </p:spPr>
      </p:pic>
      <p:pic>
        <p:nvPicPr>
          <p:cNvPr id="6" name="Рисунок 5"/>
          <p:cNvPicPr>
            <a:picLocks noChangeAspect="1"/>
          </p:cNvPicPr>
          <p:nvPr/>
        </p:nvPicPr>
        <p:blipFill>
          <a:blip r:embed="rId3" cstate="print"/>
          <a:stretch>
            <a:fillRect/>
          </a:stretch>
        </p:blipFill>
        <p:spPr>
          <a:xfrm>
            <a:off x="1072895" y="3106272"/>
            <a:ext cx="7555250" cy="1683934"/>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a:bodyPr>
          <a:lstStyle/>
          <a:p>
            <a:r>
              <a:rPr lang="ru-RU" dirty="0" smtClean="0">
                <a:solidFill>
                  <a:srgbClr val="000000"/>
                </a:solidFill>
                <a:latin typeface="Tahoma" pitchFamily="34" charset="0"/>
                <a:ea typeface="Tahoma" pitchFamily="34" charset="0"/>
                <a:cs typeface="Tahoma" pitchFamily="34" charset="0"/>
              </a:rPr>
              <a:t>Учет проведенных собраний жильцов </a:t>
            </a:r>
            <a:r>
              <a:rPr lang="ru-RU" dirty="0" smtClean="0">
                <a:solidFill>
                  <a:srgbClr val="000000"/>
                </a:solidFill>
                <a:latin typeface="Tahoma" pitchFamily="34" charset="0"/>
                <a:ea typeface="Tahoma" pitchFamily="34" charset="0"/>
                <a:cs typeface="Tahoma" pitchFamily="34" charset="0"/>
              </a:rPr>
              <a:t>дома</a:t>
            </a:r>
            <a:endParaRPr lang="ru-RU" dirty="0">
              <a:latin typeface="Tahoma" pitchFamily="34" charset="0"/>
              <a:ea typeface="Tahoma" pitchFamily="34" charset="0"/>
              <a:cs typeface="Tahoma" pitchFamily="34" charset="0"/>
            </a:endParaRPr>
          </a:p>
        </p:txBody>
      </p:sp>
      <p:sp>
        <p:nvSpPr>
          <p:cNvPr id="4" name="Подзаголовок 4">
            <a:extLst>
              <a:ext uri="{FF2B5EF4-FFF2-40B4-BE49-F238E27FC236}">
                <a16:creationId xmlns="" xmlns:a16="http://schemas.microsoft.com/office/drawing/2014/main" id="{C4C658C3-5024-328B-FA7D-379C96B3BEE0}"/>
              </a:ext>
            </a:extLst>
          </p:cNvPr>
          <p:cNvSpPr txBox="1">
            <a:spLocks noGrp="1"/>
          </p:cNvSpPr>
          <p:nvPr>
            <p:ph type="subTitle" idx="1"/>
          </p:nvPr>
        </p:nvSpPr>
        <p:spPr>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ru-RU" sz="1800" dirty="0" smtClean="0">
                <a:latin typeface="Tahoma" pitchFamily="34" charset="0"/>
                <a:ea typeface="Tahoma" pitchFamily="34" charset="0"/>
                <a:cs typeface="Tahoma" pitchFamily="34" charset="0"/>
              </a:rPr>
              <a:t>Формирование </a:t>
            </a:r>
            <a:r>
              <a:rPr lang="ru-RU" sz="1800" b="1" dirty="0" smtClean="0">
                <a:latin typeface="Tahoma" pitchFamily="34" charset="0"/>
                <a:ea typeface="Tahoma" pitchFamily="34" charset="0"/>
                <a:cs typeface="Tahoma" pitchFamily="34" charset="0"/>
              </a:rPr>
              <a:t>Протокола собрания</a:t>
            </a:r>
            <a:r>
              <a:rPr lang="ru-RU" sz="1800" dirty="0" smtClean="0">
                <a:latin typeface="Tahoma" pitchFamily="34" charset="0"/>
                <a:ea typeface="Tahoma" pitchFamily="34" charset="0"/>
                <a:cs typeface="Tahoma" pitchFamily="34" charset="0"/>
              </a:rPr>
              <a:t>, с отражением информации по:</a:t>
            </a:r>
          </a:p>
          <a:p>
            <a:pPr>
              <a:lnSpc>
                <a:spcPct val="100000"/>
              </a:lnSpc>
              <a:spcBef>
                <a:spcPts val="0"/>
              </a:spcBef>
            </a:pPr>
            <a:r>
              <a:rPr lang="ru-RU" sz="1800" dirty="0" smtClean="0">
                <a:latin typeface="Tahoma" pitchFamily="34" charset="0"/>
                <a:ea typeface="Tahoma" pitchFamily="34" charset="0"/>
                <a:cs typeface="Tahoma" pitchFamily="34" charset="0"/>
              </a:rPr>
              <a:t>Вопросам, рассмотренным голосованием;</a:t>
            </a:r>
          </a:p>
          <a:p>
            <a:pPr>
              <a:lnSpc>
                <a:spcPct val="100000"/>
              </a:lnSpc>
              <a:spcBef>
                <a:spcPts val="0"/>
              </a:spcBef>
            </a:pPr>
            <a:r>
              <a:rPr lang="ru-RU" sz="1800" dirty="0" smtClean="0">
                <a:latin typeface="Tahoma" pitchFamily="34" charset="0"/>
                <a:ea typeface="Tahoma" pitchFamily="34" charset="0"/>
                <a:cs typeface="Tahoma" pitchFamily="34" charset="0"/>
              </a:rPr>
              <a:t>Принятым решениям;</a:t>
            </a:r>
          </a:p>
          <a:p>
            <a:pPr>
              <a:lnSpc>
                <a:spcPct val="100000"/>
              </a:lnSpc>
              <a:spcBef>
                <a:spcPts val="0"/>
              </a:spcBef>
            </a:pPr>
            <a:r>
              <a:rPr lang="ru-RU" sz="1800" dirty="0" smtClean="0">
                <a:latin typeface="Tahoma" pitchFamily="34" charset="0"/>
                <a:ea typeface="Tahoma" pitchFamily="34" charset="0"/>
                <a:cs typeface="Tahoma" pitchFamily="34" charset="0"/>
              </a:rPr>
              <a:t>Составу внешних участников, приглашенных лиц;</a:t>
            </a:r>
          </a:p>
          <a:p>
            <a:pPr>
              <a:lnSpc>
                <a:spcPct val="100000"/>
              </a:lnSpc>
              <a:spcBef>
                <a:spcPts val="0"/>
              </a:spcBef>
            </a:pPr>
            <a:r>
              <a:rPr lang="ru-RU" sz="1800" dirty="0" smtClean="0">
                <a:latin typeface="Tahoma" pitchFamily="34" charset="0"/>
                <a:ea typeface="Tahoma" pitchFamily="34" charset="0"/>
                <a:cs typeface="Tahoma" pitchFamily="34" charset="0"/>
              </a:rPr>
              <a:t>Составу жильцов;</a:t>
            </a:r>
          </a:p>
          <a:p>
            <a:pPr>
              <a:lnSpc>
                <a:spcPct val="100000"/>
              </a:lnSpc>
              <a:spcBef>
                <a:spcPts val="0"/>
              </a:spcBef>
            </a:pPr>
            <a:r>
              <a:rPr lang="ru-RU" sz="1800" dirty="0" smtClean="0">
                <a:latin typeface="Tahoma" pitchFamily="34" charset="0"/>
                <a:ea typeface="Tahoma" pitchFamily="34" charset="0"/>
                <a:cs typeface="Tahoma" pitchFamily="34" charset="0"/>
              </a:rPr>
              <a:t>Составу представителей руководства ОСИ;</a:t>
            </a:r>
          </a:p>
          <a:p>
            <a:pPr>
              <a:lnSpc>
                <a:spcPct val="100000"/>
              </a:lnSpc>
              <a:spcBef>
                <a:spcPts val="0"/>
              </a:spcBef>
            </a:pPr>
            <a:r>
              <a:rPr lang="ru-RU" sz="1800" dirty="0" smtClean="0">
                <a:latin typeface="Tahoma" pitchFamily="34" charset="0"/>
                <a:ea typeface="Tahoma" pitchFamily="34" charset="0"/>
                <a:cs typeface="Tahoma" pitchFamily="34" charset="0"/>
              </a:rPr>
              <a:t>Итогам собрания.</a:t>
            </a:r>
          </a:p>
          <a:p>
            <a:pPr>
              <a:lnSpc>
                <a:spcPct val="100000"/>
              </a:lnSpc>
              <a:spcBef>
                <a:spcPts val="0"/>
              </a:spcBef>
            </a:pPr>
            <a:endParaRPr lang="ru-RU" sz="1800" dirty="0" smtClean="0">
              <a:latin typeface="Tahoma" pitchFamily="34" charset="0"/>
              <a:ea typeface="Tahoma" pitchFamily="34" charset="0"/>
              <a:cs typeface="Tahoma" pitchFamily="34" charset="0"/>
            </a:endParaRPr>
          </a:p>
        </p:txBody>
      </p:sp>
      <p:pic>
        <p:nvPicPr>
          <p:cNvPr id="5" name="Рисунок 4"/>
          <p:cNvPicPr>
            <a:picLocks noChangeAspect="1"/>
          </p:cNvPicPr>
          <p:nvPr/>
        </p:nvPicPr>
        <p:blipFill>
          <a:blip r:embed="rId2" cstate="print"/>
          <a:stretch>
            <a:fillRect/>
          </a:stretch>
        </p:blipFill>
        <p:spPr>
          <a:xfrm>
            <a:off x="311808" y="2924735"/>
            <a:ext cx="8416589" cy="165203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solidFill>
                  <a:srgbClr val="000000"/>
                </a:solidFill>
                <a:latin typeface="Tahoma" pitchFamily="34" charset="0"/>
                <a:ea typeface="Tahoma" pitchFamily="34" charset="0"/>
                <a:cs typeface="Tahoma" pitchFamily="34" charset="0"/>
              </a:rPr>
              <a:t>Смета расходов</a:t>
            </a:r>
            <a:endParaRPr lang="ru-RU" dirty="0">
              <a:latin typeface="Tahoma" pitchFamily="34" charset="0"/>
              <a:ea typeface="Tahoma" pitchFamily="34" charset="0"/>
              <a:cs typeface="Tahoma" pitchFamily="34" charset="0"/>
            </a:endParaRPr>
          </a:p>
        </p:txBody>
      </p:sp>
      <p:sp>
        <p:nvSpPr>
          <p:cNvPr id="3" name="Подзаголовок 2"/>
          <p:cNvSpPr>
            <a:spLocks noGrp="1"/>
          </p:cNvSpPr>
          <p:nvPr>
            <p:ph type="subTitle" idx="1"/>
          </p:nvPr>
        </p:nvSpPr>
        <p:spPr>
          <a:xfrm>
            <a:off x="480060" y="768668"/>
            <a:ext cx="4038152" cy="1759379"/>
          </a:xfrm>
        </p:spPr>
        <p:txBody>
          <a:bodyPr/>
          <a:lstStyle/>
          <a:p>
            <a:r>
              <a:rPr lang="kk-KZ" dirty="0" smtClean="0">
                <a:latin typeface="Tahoma" pitchFamily="34" charset="0"/>
                <a:ea typeface="Tahoma" pitchFamily="34" charset="0"/>
                <a:cs typeface="Tahoma" pitchFamily="34" charset="0"/>
              </a:rPr>
              <a:t>Документ </a:t>
            </a:r>
            <a:r>
              <a:rPr lang="kk-KZ" b="1" dirty="0" smtClean="0">
                <a:latin typeface="Tahoma" pitchFamily="34" charset="0"/>
                <a:ea typeface="Tahoma" pitchFamily="34" charset="0"/>
                <a:cs typeface="Tahoma" pitchFamily="34" charset="0"/>
              </a:rPr>
              <a:t>Смета расходов</a:t>
            </a:r>
            <a:r>
              <a:rPr lang="kk-KZ" dirty="0" smtClean="0">
                <a:latin typeface="Tahoma" pitchFamily="34" charset="0"/>
                <a:ea typeface="Tahoma" pitchFamily="34" charset="0"/>
                <a:cs typeface="Tahoma" pitchFamily="34" charset="0"/>
              </a:rPr>
              <a:t> составляется советом дома, утверждается на собрании собственников, является основанием для расчета тарифов</a:t>
            </a:r>
            <a:r>
              <a:rPr lang="kk-KZ" dirty="0" smtClean="0">
                <a:latin typeface="Tahoma" pitchFamily="34" charset="0"/>
                <a:ea typeface="Tahoma" pitchFamily="34" charset="0"/>
                <a:cs typeface="Tahoma" pitchFamily="34" charset="0"/>
              </a:rPr>
              <a:t>.</a:t>
            </a:r>
            <a:endParaRPr lang="ru-RU" dirty="0" smtClean="0">
              <a:latin typeface="Tahoma" pitchFamily="34" charset="0"/>
              <a:ea typeface="Tahoma" pitchFamily="34" charset="0"/>
              <a:cs typeface="Tahoma" pitchFamily="34" charset="0"/>
            </a:endParaRPr>
          </a:p>
          <a:p>
            <a:endParaRPr lang="ru-RU" dirty="0" smtClean="0">
              <a:latin typeface="Tahoma" pitchFamily="34" charset="0"/>
              <a:ea typeface="Tahoma" pitchFamily="34" charset="0"/>
              <a:cs typeface="Tahoma" pitchFamily="34" charset="0"/>
            </a:endParaRPr>
          </a:p>
          <a:p>
            <a:endParaRPr lang="kk-KZ" dirty="0" smtClean="0">
              <a:latin typeface="Tahoma" pitchFamily="34" charset="0"/>
              <a:ea typeface="Tahoma" pitchFamily="34" charset="0"/>
              <a:cs typeface="Tahoma" pitchFamily="34" charset="0"/>
            </a:endParaRPr>
          </a:p>
        </p:txBody>
      </p:sp>
      <p:sp>
        <p:nvSpPr>
          <p:cNvPr id="5" name="Подзаголовок 4">
            <a:extLst>
              <a:ext uri="{FF2B5EF4-FFF2-40B4-BE49-F238E27FC236}">
                <a16:creationId xmlns="" xmlns:a16="http://schemas.microsoft.com/office/drawing/2014/main" id="{E899FCDC-92A4-BD92-CFC0-9081C18E7BEE}"/>
              </a:ext>
            </a:extLst>
          </p:cNvPr>
          <p:cNvSpPr txBox="1">
            <a:spLocks/>
          </p:cNvSpPr>
          <p:nvPr/>
        </p:nvSpPr>
        <p:spPr>
          <a:xfrm>
            <a:off x="453222" y="2675965"/>
            <a:ext cx="2908544" cy="214535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kk-KZ" sz="1800" dirty="0" smtClean="0">
                <a:latin typeface="Tahoma" pitchFamily="34" charset="0"/>
                <a:ea typeface="Tahoma" pitchFamily="34" charset="0"/>
                <a:cs typeface="Tahoma" pitchFamily="34" charset="0"/>
              </a:rPr>
              <a:t>Формируется по определенным видам работ в рамках статей затрат на определенный год.</a:t>
            </a:r>
          </a:p>
        </p:txBody>
      </p:sp>
      <p:pic>
        <p:nvPicPr>
          <p:cNvPr id="7" name="Рисунок 6"/>
          <p:cNvPicPr>
            <a:picLocks noChangeAspect="1"/>
          </p:cNvPicPr>
          <p:nvPr/>
        </p:nvPicPr>
        <p:blipFill>
          <a:blip r:embed="rId2" cstate="print"/>
          <a:stretch>
            <a:fillRect/>
          </a:stretch>
        </p:blipFill>
        <p:spPr>
          <a:xfrm>
            <a:off x="4636893" y="584947"/>
            <a:ext cx="4128201" cy="2121060"/>
          </a:xfrm>
          <a:prstGeom prst="rect">
            <a:avLst/>
          </a:prstGeom>
          <a:ln>
            <a:noFill/>
          </a:ln>
          <a:effectLst>
            <a:outerShdw blurRad="292100" dist="139700" dir="2700000" algn="tl" rotWithShape="0">
              <a:srgbClr val="333333">
                <a:alpha val="65000"/>
              </a:srgbClr>
            </a:outerShdw>
          </a:effectLst>
        </p:spPr>
      </p:pic>
      <p:pic>
        <p:nvPicPr>
          <p:cNvPr id="6" name="Рисунок 5"/>
          <p:cNvPicPr>
            <a:picLocks noChangeAspect="1"/>
          </p:cNvPicPr>
          <p:nvPr/>
        </p:nvPicPr>
        <p:blipFill>
          <a:blip r:embed="rId3" cstate="print"/>
          <a:stretch>
            <a:fillRect/>
          </a:stretch>
        </p:blipFill>
        <p:spPr>
          <a:xfrm>
            <a:off x="3391775" y="2715322"/>
            <a:ext cx="5594195" cy="2058384"/>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a:bodyPr>
          <a:lstStyle/>
          <a:p>
            <a:r>
              <a:rPr lang="ru-RU" dirty="0" smtClean="0">
                <a:solidFill>
                  <a:srgbClr val="000000"/>
                </a:solidFill>
                <a:latin typeface="Tahoma" pitchFamily="34" charset="0"/>
                <a:ea typeface="Tahoma" pitchFamily="34" charset="0"/>
                <a:cs typeface="Tahoma" pitchFamily="34" charset="0"/>
              </a:rPr>
              <a:t>Виды </a:t>
            </a:r>
            <a:r>
              <a:rPr lang="ru-RU" dirty="0" smtClean="0">
                <a:solidFill>
                  <a:srgbClr val="000000"/>
                </a:solidFill>
                <a:latin typeface="Tahoma" pitchFamily="34" charset="0"/>
                <a:ea typeface="Tahoma" pitchFamily="34" charset="0"/>
                <a:cs typeface="Tahoma" pitchFamily="34" charset="0"/>
              </a:rPr>
              <a:t>тарифов</a:t>
            </a:r>
            <a:endParaRPr lang="ru-RU" dirty="0">
              <a:latin typeface="Tahoma" pitchFamily="34" charset="0"/>
              <a:ea typeface="Tahoma" pitchFamily="34" charset="0"/>
              <a:cs typeface="Tahoma" pitchFamily="34" charset="0"/>
            </a:endParaRPr>
          </a:p>
        </p:txBody>
      </p:sp>
      <p:sp>
        <p:nvSpPr>
          <p:cNvPr id="4" name="Подзаголовок 4">
            <a:extLst>
              <a:ext uri="{FF2B5EF4-FFF2-40B4-BE49-F238E27FC236}">
                <a16:creationId xmlns="" xmlns:a16="http://schemas.microsoft.com/office/drawing/2014/main" id="{E899FCDC-92A4-BD92-CFC0-9081C18E7BEE}"/>
              </a:ext>
            </a:extLst>
          </p:cNvPr>
          <p:cNvSpPr txBox="1">
            <a:spLocks noGrp="1"/>
          </p:cNvSpPr>
          <p:nvPr>
            <p:ph type="subTitle" idx="1"/>
          </p:nvPr>
        </p:nvSpPr>
        <p:spPr>
          <a:xfrm>
            <a:off x="480060" y="768668"/>
            <a:ext cx="6808246" cy="395049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kk-KZ" sz="1800" b="1" dirty="0" smtClean="0">
                <a:latin typeface="Tahoma" pitchFamily="34" charset="0"/>
                <a:ea typeface="Tahoma" pitchFamily="34" charset="0"/>
                <a:cs typeface="Tahoma" pitchFamily="34" charset="0"/>
              </a:rPr>
              <a:t>На содержание</a:t>
            </a:r>
            <a:r>
              <a:rPr lang="kk-KZ" sz="1800" dirty="0" smtClean="0">
                <a:latin typeface="Tahoma" pitchFamily="34" charset="0"/>
                <a:ea typeface="Tahoma" pitchFamily="34" charset="0"/>
                <a:cs typeface="Tahoma" pitchFamily="34" charset="0"/>
              </a:rPr>
              <a:t> – общий тариф на содержание общего имущества кондоминиума; </a:t>
            </a:r>
          </a:p>
          <a:p>
            <a:pPr>
              <a:lnSpc>
                <a:spcPct val="100000"/>
              </a:lnSpc>
            </a:pPr>
            <a:r>
              <a:rPr lang="kk-KZ" sz="1800" b="1" dirty="0" smtClean="0">
                <a:latin typeface="Tahoma" pitchFamily="34" charset="0"/>
                <a:ea typeface="Tahoma" pitchFamily="34" charset="0"/>
                <a:cs typeface="Tahoma" pitchFamily="34" charset="0"/>
              </a:rPr>
              <a:t>На капитальный ремонт</a:t>
            </a:r>
            <a:r>
              <a:rPr lang="kk-KZ" sz="1800" dirty="0" smtClean="0">
                <a:latin typeface="Tahoma" pitchFamily="34" charset="0"/>
                <a:ea typeface="Tahoma" pitchFamily="34" charset="0"/>
                <a:cs typeface="Tahoma" pitchFamily="34" charset="0"/>
              </a:rPr>
              <a:t> – тариф на выполнение капитального ремонта общего имущества кондоминиума составляет не менее 0,005 МРП (п. 7 Приказ Министра индустрии и инфраструктурного развития РК № 246 от 29.04.20г.);</a:t>
            </a:r>
          </a:p>
          <a:p>
            <a:pPr>
              <a:lnSpc>
                <a:spcPct val="100000"/>
              </a:lnSpc>
            </a:pPr>
            <a:r>
              <a:rPr lang="kk-KZ" sz="1800" b="1" dirty="0" smtClean="0">
                <a:latin typeface="Tahoma" pitchFamily="34" charset="0"/>
                <a:ea typeface="Tahoma" pitchFamily="34" charset="0"/>
                <a:cs typeface="Tahoma" pitchFamily="34" charset="0"/>
              </a:rPr>
              <a:t>Тариф для нежилых помещений</a:t>
            </a:r>
            <a:r>
              <a:rPr lang="kk-KZ" sz="1800" dirty="0" smtClean="0">
                <a:latin typeface="Tahoma" pitchFamily="34" charset="0"/>
                <a:ea typeface="Tahoma" pitchFamily="34" charset="0"/>
                <a:cs typeface="Tahoma" pitchFamily="34" charset="0"/>
              </a:rPr>
              <a:t> -  тариф на содержание общего имущества кондоминиума для нежилых помещений.</a:t>
            </a:r>
          </a:p>
        </p:txBody>
      </p:sp>
      <p:pic>
        <p:nvPicPr>
          <p:cNvPr id="5" name="Рисунок 4"/>
          <p:cNvPicPr>
            <a:picLocks noChangeAspect="1"/>
          </p:cNvPicPr>
          <p:nvPr/>
        </p:nvPicPr>
        <p:blipFill>
          <a:blip r:embed="rId2" cstate="print"/>
          <a:stretch>
            <a:fillRect/>
          </a:stretch>
        </p:blipFill>
        <p:spPr>
          <a:xfrm>
            <a:off x="7573788" y="1682154"/>
            <a:ext cx="1191106" cy="1181578"/>
          </a:xfrm>
          <a:prstGeom prst="rect">
            <a:avLst/>
          </a:prstGeom>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Arial"/>
        <a:cs typeface="Arial"/>
      </a:majorFont>
      <a:minorFont>
        <a:latin typeface="Calibri"/>
        <a:ea typeface="Arial"/>
        <a:cs typeface="Arial"/>
      </a:minorFont>
    </a:fontScheme>
    <a:fmtScheme name="Стандартная">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62</TotalTime>
  <Words>909</Words>
  <Application>r7-office/2025.1.1.749</Application>
  <DocSecurity>0</DocSecurity>
  <PresentationFormat>Экран (16:9)</PresentationFormat>
  <Paragraphs>112</Paragraphs>
  <Slides>27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27</vt:i4>
      </vt:variant>
    </vt:vector>
  </HeadingPairs>
  <TitlesOfParts>
    <vt:vector size="28" baseType="lpstr">
      <vt:lpstr>Тема Office</vt:lpstr>
      <vt:lpstr>1С-Рейтинг: Бухгалтерия ЖКХ </vt:lpstr>
      <vt:lpstr>1С-Рейтинг: Бухгалтерия ЖКХ для Казахстана</vt:lpstr>
      <vt:lpstr>1С-Рейтинг: Бухгалтерия ЖКХ для Казахстана</vt:lpstr>
      <vt:lpstr>Справочная информация</vt:lpstr>
      <vt:lpstr>Справочная информация</vt:lpstr>
      <vt:lpstr>Учет собственников</vt:lpstr>
      <vt:lpstr>Учет проведенных собраний жильцов дома</vt:lpstr>
      <vt:lpstr>Смета расходов</vt:lpstr>
      <vt:lpstr>Виды тарифов</vt:lpstr>
      <vt:lpstr>Установка тарифов</vt:lpstr>
      <vt:lpstr>Начисление текущих взносов</vt:lpstr>
      <vt:lpstr>Взносы на капитальный ремонт</vt:lpstr>
      <vt:lpstr>Взносы на капитальный ремонт</vt:lpstr>
      <vt:lpstr>Целевые взносы</vt:lpstr>
      <vt:lpstr>Групповой расчет взносов по нескольким зданиям</vt:lpstr>
      <vt:lpstr>Прием оплаты от жильцов – наличный расчет</vt:lpstr>
      <vt:lpstr>Прием оплаты от жильцов – безналичный расчет</vt:lpstr>
      <vt:lpstr>Доход от сданного имущества в аренду</vt:lpstr>
      <vt:lpstr>Доход от сданного имущества в аренду</vt:lpstr>
      <vt:lpstr>Специализированные банковские счета зданий</vt:lpstr>
      <vt:lpstr>Загрузка реестра из банка</vt:lpstr>
      <vt:lpstr>Загрузка реестра из банка</vt:lpstr>
      <vt:lpstr>Формирование документов расхода средств по статьям бюджета</vt:lpstr>
      <vt:lpstr>Отчет по управлению объектом кондоминиума и содержанию общего имущества</vt:lpstr>
      <vt:lpstr>Отчет по управлению объектом кондоминиума и содержанию общего имущества</vt:lpstr>
      <vt:lpstr>Рассылка отчетов </vt:lpstr>
      <vt:lpstr>Спасибо за внимание!</vt:lpstr>
    </vt:vector>
  </TitlesOfParts>
  <Manager/>
  <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subject/>
  <dc:creator>Сергей С. Гусев</dc:creator>
  <cp:keywords/>
  <dc:description/>
  <cp:lastModifiedBy>I_Danilova</cp:lastModifiedBy>
  <cp:revision>199</cp:revision>
  <dcterms:created xsi:type="dcterms:W3CDTF">2018-12-12T10:35:33Z</dcterms:created>
  <dcterms:modified xsi:type="dcterms:W3CDTF">2025-05-12T09:14:52Z</dcterms:modified>
  <cp:category/>
  <dc:identifier/>
  <cp:contentStatus/>
  <dc:language/>
  <cp:version/>
</cp:coreProperties>
</file>